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57"/>
  </p:notesMasterIdLst>
  <p:handoutMasterIdLst>
    <p:handoutMasterId r:id="rId58"/>
  </p:handoutMasterIdLst>
  <p:sldIdLst>
    <p:sldId id="256" r:id="rId2"/>
    <p:sldId id="283" r:id="rId3"/>
    <p:sldId id="262" r:id="rId4"/>
    <p:sldId id="286" r:id="rId5"/>
    <p:sldId id="263" r:id="rId6"/>
    <p:sldId id="264" r:id="rId7"/>
    <p:sldId id="291" r:id="rId8"/>
    <p:sldId id="314" r:id="rId9"/>
    <p:sldId id="292" r:id="rId10"/>
    <p:sldId id="282" r:id="rId11"/>
    <p:sldId id="267" r:id="rId12"/>
    <p:sldId id="316" r:id="rId13"/>
    <p:sldId id="268" r:id="rId14"/>
    <p:sldId id="294" r:id="rId15"/>
    <p:sldId id="295" r:id="rId16"/>
    <p:sldId id="296" r:id="rId17"/>
    <p:sldId id="297" r:id="rId18"/>
    <p:sldId id="298" r:id="rId19"/>
    <p:sldId id="299" r:id="rId20"/>
    <p:sldId id="269" r:id="rId21"/>
    <p:sldId id="270" r:id="rId22"/>
    <p:sldId id="317" r:id="rId23"/>
    <p:sldId id="318" r:id="rId24"/>
    <p:sldId id="300" r:id="rId25"/>
    <p:sldId id="327" r:id="rId26"/>
    <p:sldId id="328" r:id="rId27"/>
    <p:sldId id="301" r:id="rId28"/>
    <p:sldId id="302" r:id="rId29"/>
    <p:sldId id="323" r:id="rId30"/>
    <p:sldId id="285" r:id="rId31"/>
    <p:sldId id="320" r:id="rId32"/>
    <p:sldId id="271" r:id="rId33"/>
    <p:sldId id="304" r:id="rId34"/>
    <p:sldId id="305" r:id="rId35"/>
    <p:sldId id="315" r:id="rId36"/>
    <p:sldId id="319" r:id="rId37"/>
    <p:sldId id="273" r:id="rId38"/>
    <p:sldId id="306" r:id="rId39"/>
    <p:sldId id="321" r:id="rId40"/>
    <p:sldId id="307" r:id="rId41"/>
    <p:sldId id="324" r:id="rId42"/>
    <p:sldId id="281" r:id="rId43"/>
    <p:sldId id="274" r:id="rId44"/>
    <p:sldId id="309" r:id="rId45"/>
    <p:sldId id="329" r:id="rId46"/>
    <p:sldId id="275" r:id="rId47"/>
    <p:sldId id="310" r:id="rId48"/>
    <p:sldId id="276" r:id="rId49"/>
    <p:sldId id="277" r:id="rId50"/>
    <p:sldId id="311" r:id="rId51"/>
    <p:sldId id="330" r:id="rId52"/>
    <p:sldId id="325" r:id="rId53"/>
    <p:sldId id="279" r:id="rId54"/>
    <p:sldId id="312" r:id="rId55"/>
    <p:sldId id="313" r:id="rId56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0929"/>
  </p:normalViewPr>
  <p:slideViewPr>
    <p:cSldViewPr>
      <p:cViewPr varScale="1">
        <p:scale>
          <a:sx n="63" d="100"/>
          <a:sy n="63" d="100"/>
        </p:scale>
        <p:origin x="73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fld id="{18837507-29F3-41D8-B95D-088724C891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3CED45E2-5A79-4F68-8491-AF88A09FF5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06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22811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99605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1003712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127060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8328443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83791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E511A-3732-4D8B-926E-02C8A39702E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2144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890-C4F9-4ECD-94C3-4A9293C7D1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50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FF9F-6B61-4E1B-A9BF-AC7F791A7E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43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C055F-96B8-42EA-8584-BE962CFCE1F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00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4755E-0B79-42EA-A35E-59A654F34EE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664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CDFE-B8E8-4402-8960-5E68968A873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34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6499-D40D-458D-A74C-E27CE5219B7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67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DD7C-A3E2-47F7-B919-D8C356DC084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1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7F9E-C152-4A6C-A3F4-1F1CC321B7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02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6D39-C205-4B2D-9BCB-12137DFCAEB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76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altLang="en-US" smtClean="0"/>
              <a:t>Irvine, Kip R. Assembly Language for x86 Processors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9276A-0AB4-453D-A394-A7594E24C99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215293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6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l.com/technology/agp/toverview.htm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l.com/technology/memory/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2.w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10184" y="1066800"/>
            <a:ext cx="9677400" cy="3505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438400" y="5029200"/>
            <a:ext cx="6620968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en-US" sz="2400" dirty="0"/>
              <a:t>General Concepts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IA-32 Processor Architecture</a:t>
            </a:r>
          </a:p>
        </p:txBody>
      </p:sp>
      <p:sp>
        <p:nvSpPr>
          <p:cNvPr id="97283" name="Rectangle 1027"/>
          <p:cNvSpPr>
            <a:spLocks noGrp="1" noChangeArrowheads="1"/>
          </p:cNvSpPr>
          <p:nvPr>
            <p:ph idx="1"/>
          </p:nvPr>
        </p:nvSpPr>
        <p:spPr>
          <a:xfrm>
            <a:off x="3429000" y="2286000"/>
            <a:ext cx="5943600" cy="2971800"/>
          </a:xfrm>
        </p:spPr>
        <p:txBody>
          <a:bodyPr/>
          <a:lstStyle/>
          <a:p>
            <a:r>
              <a:rPr lang="en-US" altLang="en-US" dirty="0"/>
              <a:t>Modes of operation</a:t>
            </a:r>
          </a:p>
          <a:p>
            <a:r>
              <a:rPr lang="en-US" altLang="en-US" dirty="0"/>
              <a:t>Basic execution environment</a:t>
            </a:r>
          </a:p>
          <a:p>
            <a:r>
              <a:rPr lang="en-US" altLang="en-US" dirty="0"/>
              <a:t>Floating-point unit</a:t>
            </a:r>
          </a:p>
          <a:p>
            <a:r>
              <a:rPr lang="en-US" altLang="en-US" dirty="0"/>
              <a:t>Intel Microprocessor history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F0355-A9AE-4828-9874-CC5F90F48AB2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Modes of Operation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2895600"/>
          </a:xfrm>
        </p:spPr>
        <p:txBody>
          <a:bodyPr/>
          <a:lstStyle/>
          <a:p>
            <a:r>
              <a:rPr lang="en-US" altLang="en-US"/>
              <a:t>Protected mode</a:t>
            </a:r>
          </a:p>
          <a:p>
            <a:pPr lvl="1"/>
            <a:r>
              <a:rPr lang="en-US" altLang="en-US"/>
              <a:t>native mode (Windows, Linux)</a:t>
            </a:r>
          </a:p>
          <a:p>
            <a:r>
              <a:rPr lang="en-US" altLang="en-US"/>
              <a:t>Real-address mode</a:t>
            </a:r>
          </a:p>
          <a:p>
            <a:pPr lvl="1"/>
            <a:r>
              <a:rPr lang="en-US" altLang="en-US"/>
              <a:t>native MS-DOS</a:t>
            </a:r>
          </a:p>
          <a:p>
            <a:r>
              <a:rPr lang="en-US" altLang="en-US"/>
              <a:t>System management mode</a:t>
            </a:r>
          </a:p>
          <a:p>
            <a:pPr lvl="1"/>
            <a:r>
              <a:rPr lang="en-US" altLang="en-US"/>
              <a:t>power management, system security, diagnostics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C577-E2F0-4C47-9022-306C80022D3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286000" y="4114801"/>
            <a:ext cx="7467600" cy="1450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31775" indent="-2317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84213" indent="-2270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>
                <a:latin typeface="Arial" panose="020B0604020202020204" pitchFamily="34" charset="0"/>
              </a:rPr>
              <a:t>Virtual-8086 mode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200">
                <a:latin typeface="Arial" panose="020B0604020202020204" pitchFamily="34" charset="0"/>
              </a:rPr>
              <a:t>hybrid of Protected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200">
                <a:latin typeface="Arial" panose="020B0604020202020204" pitchFamily="34" charset="0"/>
              </a:rPr>
              <a:t>each program has its own 8086 computer</a:t>
            </a:r>
            <a:endParaRPr lang="en-US" altLang="en-US" sz="21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Basic Execution Environment</a:t>
            </a:r>
          </a:p>
        </p:txBody>
      </p:sp>
      <p:sp>
        <p:nvSpPr>
          <p:cNvPr id="133123" name="Rectangle 2051"/>
          <p:cNvSpPr>
            <a:spLocks noGrp="1" noChangeArrowheads="1"/>
          </p:cNvSpPr>
          <p:nvPr>
            <p:ph idx="1"/>
          </p:nvPr>
        </p:nvSpPr>
        <p:spPr>
          <a:xfrm>
            <a:off x="3372231" y="2057400"/>
            <a:ext cx="59436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Addressable memory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General-purpose registers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Index and base registers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Specialized register uses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Status flags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Floating-point, MMX, XMM registers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F1A7-A094-4DF5-A652-5622950CF9BB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Addressable Memory</a:t>
            </a:r>
          </a:p>
        </p:txBody>
      </p:sp>
      <p:sp>
        <p:nvSpPr>
          <p:cNvPr id="82947" name="Rectangle 1027"/>
          <p:cNvSpPr>
            <a:spLocks noGrp="1" noChangeArrowheads="1"/>
          </p:cNvSpPr>
          <p:nvPr>
            <p:ph idx="1"/>
          </p:nvPr>
        </p:nvSpPr>
        <p:spPr>
          <a:xfrm>
            <a:off x="2971800" y="1600200"/>
            <a:ext cx="6477000" cy="2895600"/>
          </a:xfrm>
        </p:spPr>
        <p:txBody>
          <a:bodyPr/>
          <a:lstStyle/>
          <a:p>
            <a:r>
              <a:rPr lang="en-US" altLang="en-US"/>
              <a:t>Protected mode</a:t>
            </a:r>
          </a:p>
          <a:p>
            <a:pPr lvl="1"/>
            <a:r>
              <a:rPr lang="en-US" altLang="en-US"/>
              <a:t>4 GB</a:t>
            </a:r>
          </a:p>
          <a:p>
            <a:pPr lvl="1"/>
            <a:r>
              <a:rPr lang="en-US" altLang="en-US"/>
              <a:t>32-bit address</a:t>
            </a:r>
          </a:p>
          <a:p>
            <a:r>
              <a:rPr lang="en-US" altLang="en-US"/>
              <a:t>Real-address and Virtual-8086 modes</a:t>
            </a:r>
          </a:p>
          <a:p>
            <a:pPr lvl="1"/>
            <a:r>
              <a:rPr lang="en-US" altLang="en-US"/>
              <a:t>1 MB space</a:t>
            </a:r>
          </a:p>
          <a:p>
            <a:pPr lvl="1"/>
            <a:r>
              <a:rPr lang="en-US" altLang="en-US"/>
              <a:t>20-bit address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5CF7-853F-44A7-B499-DC6F91AAB315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General-Purpose Registers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EB12C-A71D-4A13-BBFE-1BBA65406D8F}" type="slidenum">
              <a:rPr lang="en-US" altLang="en-US"/>
              <a:pPr/>
              <a:t>14</a:t>
            </a:fld>
            <a:endParaRPr lang="en-US" altLang="en-US"/>
          </a:p>
        </p:txBody>
      </p:sp>
      <p:graphicFrame>
        <p:nvGraphicFramePr>
          <p:cNvPr id="109572" name="Object 4"/>
          <p:cNvGraphicFramePr>
            <a:graphicFrameLocks noChangeAspect="1"/>
          </p:cNvGraphicFramePr>
          <p:nvPr/>
        </p:nvGraphicFramePr>
        <p:xfrm>
          <a:off x="3276600" y="2133601"/>
          <a:ext cx="5638800" cy="342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9" name="VISIO" r:id="rId3" imgW="4206600" imgH="2552760" progId="Visio.Drawing.6">
                  <p:embed/>
                </p:oleObj>
              </mc:Choice>
              <mc:Fallback>
                <p:oleObj name="VISIO" r:id="rId3" imgW="4206600" imgH="25527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133601"/>
                        <a:ext cx="5638800" cy="342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2514600" y="1143001"/>
            <a:ext cx="7010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Named storage locations inside the CPU, optimized for speed.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Accessing Parts of Registers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1832437" y="1943100"/>
            <a:ext cx="7772400" cy="990600"/>
          </a:xfrm>
        </p:spPr>
        <p:txBody>
          <a:bodyPr/>
          <a:lstStyle/>
          <a:p>
            <a:r>
              <a:rPr lang="en-US" altLang="en-US" dirty="0"/>
              <a:t>Use 8-bit name, 16-bit name, or 32-bit name</a:t>
            </a:r>
          </a:p>
          <a:p>
            <a:r>
              <a:rPr lang="en-US" altLang="en-US" dirty="0"/>
              <a:t>Applies to EAX, EBX, ECX, and EDX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1FEC-B2ED-4C42-A4C6-BF885A23B1DB}" type="slidenum">
              <a:rPr lang="en-US" altLang="en-US"/>
              <a:pPr/>
              <a:t>15</a:t>
            </a:fld>
            <a:endParaRPr lang="en-US" alt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968616"/>
              </p:ext>
            </p:extLst>
          </p:nvPr>
        </p:nvGraphicFramePr>
        <p:xfrm>
          <a:off x="4240212" y="2822777"/>
          <a:ext cx="36576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3" name="VISIO" r:id="rId3" imgW="2699640" imgH="1476360" progId="Visio.Drawing.6">
                  <p:embed/>
                </p:oleObj>
              </mc:Choice>
              <mc:Fallback>
                <p:oleObj name="VISIO" r:id="rId3" imgW="2699640" imgH="14763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127" b="-1216"/>
                      <a:stretch>
                        <a:fillRect/>
                      </a:stretch>
                    </p:blipFill>
                    <p:spPr bwMode="auto">
                      <a:xfrm>
                        <a:off x="4240212" y="2822777"/>
                        <a:ext cx="3657600" cy="1981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4914901"/>
            <a:ext cx="4518025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Index and Base Registers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447800"/>
            <a:ext cx="8001000" cy="3581400"/>
          </a:xfrm>
        </p:spPr>
        <p:txBody>
          <a:bodyPr>
            <a:normAutofit/>
          </a:bodyPr>
          <a:lstStyle/>
          <a:p>
            <a:r>
              <a:rPr lang="en-US" altLang="en-US" dirty="0"/>
              <a:t>Some registers have only a 16-bit name for their lower half</a:t>
            </a:r>
            <a:r>
              <a:rPr lang="en-US" altLang="en-US" dirty="0" smtClean="0"/>
              <a:t>:</a:t>
            </a:r>
          </a:p>
          <a:p>
            <a:r>
              <a:rPr lang="en-US" altLang="en-US" dirty="0" smtClean="0"/>
              <a:t>Source index</a:t>
            </a:r>
          </a:p>
          <a:p>
            <a:r>
              <a:rPr lang="en-US" altLang="en-US" dirty="0" smtClean="0"/>
              <a:t>Destination Index</a:t>
            </a:r>
          </a:p>
          <a:p>
            <a:r>
              <a:rPr lang="en-US" altLang="en-US" dirty="0" smtClean="0"/>
              <a:t>Base pointer</a:t>
            </a:r>
          </a:p>
          <a:p>
            <a:r>
              <a:rPr lang="en-US" altLang="en-US" dirty="0" smtClean="0"/>
              <a:t>Stack pointer</a:t>
            </a:r>
            <a:endParaRPr lang="en-US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B166-4187-44BB-B3C5-F54DE6273F65}" type="slidenum">
              <a:rPr lang="en-US" altLang="en-US"/>
              <a:pPr/>
              <a:t>16</a:t>
            </a:fld>
            <a:endParaRPr lang="en-US" altLang="en-US"/>
          </a:p>
        </p:txBody>
      </p:sp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667000"/>
            <a:ext cx="286543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Specialized Register Uses </a:t>
            </a:r>
            <a:r>
              <a:rPr lang="en-US" altLang="en-US" sz="2400"/>
              <a:t>(1 of 2)</a:t>
            </a:r>
            <a:endParaRPr lang="en-US" altLang="en-US"/>
          </a:p>
        </p:txBody>
      </p:sp>
      <p:sp>
        <p:nvSpPr>
          <p:cNvPr id="112643" name="Rectangle 1027"/>
          <p:cNvSpPr>
            <a:spLocks noGrp="1" noChangeArrowheads="1"/>
          </p:cNvSpPr>
          <p:nvPr>
            <p:ph idx="1"/>
          </p:nvPr>
        </p:nvSpPr>
        <p:spPr>
          <a:xfrm>
            <a:off x="3157461" y="1853248"/>
            <a:ext cx="60198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General-Purpose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EAX – accumulator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ECX – loop counter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ESP – stack pointer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ESI, EDI – index registers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EBP – extended frame pointer (stack)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Segment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CS – code segment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DS – data segment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SS – stack segment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ES, FS, GS - additional segments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63E0-2720-494B-A343-AF48E7A4683C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Specialized Register Uses </a:t>
            </a:r>
            <a:r>
              <a:rPr lang="en-US" altLang="en-US" sz="2400"/>
              <a:t>(2 of 2)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3044290" y="2209800"/>
            <a:ext cx="6019800" cy="2057400"/>
          </a:xfrm>
        </p:spPr>
        <p:txBody>
          <a:bodyPr/>
          <a:lstStyle/>
          <a:p>
            <a:r>
              <a:rPr lang="en-US" altLang="en-US" dirty="0"/>
              <a:t>EIP – instruction pointer</a:t>
            </a:r>
          </a:p>
          <a:p>
            <a:r>
              <a:rPr lang="en-US" altLang="en-US" dirty="0"/>
              <a:t>EFLAGS</a:t>
            </a:r>
          </a:p>
          <a:p>
            <a:pPr lvl="1"/>
            <a:r>
              <a:rPr lang="en-US" altLang="en-US" dirty="0"/>
              <a:t>status and control flags</a:t>
            </a:r>
          </a:p>
          <a:p>
            <a:pPr lvl="1"/>
            <a:r>
              <a:rPr lang="en-US" altLang="en-US" dirty="0"/>
              <a:t>each flag is a single binary bit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4F123-7810-41F4-BEB1-27AAE314D246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Status Flags</a:t>
            </a:r>
            <a:endParaRPr lang="en-US" altLang="en-US" sz="240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2808523" y="1524000"/>
            <a:ext cx="6781800" cy="5029200"/>
          </a:xfrm>
        </p:spPr>
        <p:txBody>
          <a:bodyPr/>
          <a:lstStyle/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Carry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unsigned arithmetic out of range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Overflow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signed arithmetic out of range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Sign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result is negative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Zero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result is zero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Auxiliary Carry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carry from bit 3 to bit 4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Parity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ClrTx/>
            </a:pPr>
            <a:r>
              <a:rPr lang="en-US" altLang="en-US" dirty="0"/>
              <a:t>sum of 1 bits is an even number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854E-6831-4BC7-A748-81ED078CB786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General Concepts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3124200" y="1524000"/>
            <a:ext cx="7010400" cy="2667000"/>
          </a:xfrm>
        </p:spPr>
        <p:txBody>
          <a:bodyPr/>
          <a:lstStyle/>
          <a:p>
            <a:r>
              <a:rPr lang="en-US" altLang="en-US"/>
              <a:t>Basic microcomputer design</a:t>
            </a:r>
          </a:p>
          <a:p>
            <a:r>
              <a:rPr lang="en-US" altLang="en-US"/>
              <a:t>Instruction execution cycle</a:t>
            </a:r>
          </a:p>
          <a:p>
            <a:r>
              <a:rPr lang="en-US" altLang="en-US"/>
              <a:t>Reading from memory</a:t>
            </a:r>
          </a:p>
          <a:p>
            <a:r>
              <a:rPr lang="en-US" altLang="en-US"/>
              <a:t>How programs run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5271A-088E-46CD-9F2C-0FEDBA5BC604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Floating-Point, MMX, XMM Registers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903871" y="1853248"/>
            <a:ext cx="5410200" cy="3581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en-US" dirty="0"/>
              <a:t>Eight 80-bit floating-point data registers</a:t>
            </a:r>
          </a:p>
          <a:p>
            <a:pPr lvl="1">
              <a:lnSpc>
                <a:spcPct val="110000"/>
              </a:lnSpc>
            </a:pPr>
            <a:r>
              <a:rPr lang="en-US" altLang="en-US" sz="2400" dirty="0"/>
              <a:t>ST(0), ST(1), . . . , ST(7)</a:t>
            </a:r>
          </a:p>
          <a:p>
            <a:pPr lvl="1">
              <a:lnSpc>
                <a:spcPct val="110000"/>
              </a:lnSpc>
            </a:pPr>
            <a:r>
              <a:rPr lang="en-US" altLang="en-US" sz="2400" dirty="0"/>
              <a:t>arranged in a stack</a:t>
            </a:r>
          </a:p>
          <a:p>
            <a:pPr lvl="1">
              <a:lnSpc>
                <a:spcPct val="110000"/>
              </a:lnSpc>
            </a:pPr>
            <a:r>
              <a:rPr lang="en-US" altLang="en-US" sz="2400" dirty="0"/>
              <a:t>used for all floating-point arithmetic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Eight 64-bit MMX registers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Eight 128-bit XMM registers for single-instruction multiple-data (SIMD) operations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EA2F-B707-4557-B9FB-182BC56AD31E}" type="slidenum">
              <a:rPr lang="en-US" altLang="en-US"/>
              <a:pPr/>
              <a:t>20</a:t>
            </a:fld>
            <a:endParaRPr lang="en-US" altLang="en-US"/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7467600" y="1371600"/>
          <a:ext cx="24384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7" name="VISIO" r:id="rId3" imgW="4545720" imgH="2661120" progId="Visio.Drawing.6">
                  <p:embed/>
                </p:oleObj>
              </mc:Choice>
              <mc:Fallback>
                <p:oleObj name="VISIO" r:id="rId3" imgW="4545720" imgH="26611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53" t="8989" r="58098" b="19446"/>
                      <a:stretch>
                        <a:fillRect/>
                      </a:stretch>
                    </p:blipFill>
                    <p:spPr bwMode="auto">
                      <a:xfrm>
                        <a:off x="7467600" y="1371600"/>
                        <a:ext cx="24384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Intel Microprocessor History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76400"/>
            <a:ext cx="5791200" cy="2590800"/>
          </a:xfrm>
        </p:spPr>
        <p:txBody>
          <a:bodyPr/>
          <a:lstStyle/>
          <a:p>
            <a:r>
              <a:rPr lang="en-US" altLang="en-US"/>
              <a:t>Intel 8086, 80286</a:t>
            </a:r>
          </a:p>
          <a:p>
            <a:r>
              <a:rPr lang="en-US" altLang="en-US"/>
              <a:t>IA-32 processor family</a:t>
            </a:r>
          </a:p>
          <a:p>
            <a:r>
              <a:rPr lang="en-US" altLang="en-US"/>
              <a:t>P6 processor family</a:t>
            </a:r>
          </a:p>
          <a:p>
            <a:r>
              <a:rPr lang="en-US" altLang="en-US"/>
              <a:t>CISC and RISC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DF52-437B-4362-98E3-35CA7DA70B9B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Early Intel Microprocessors</a:t>
            </a:r>
          </a:p>
        </p:txBody>
      </p:sp>
      <p:sp>
        <p:nvSpPr>
          <p:cNvPr id="134147" name="Rectangle 1027"/>
          <p:cNvSpPr>
            <a:spLocks noGrp="1" noChangeArrowheads="1"/>
          </p:cNvSpPr>
          <p:nvPr>
            <p:ph idx="1"/>
          </p:nvPr>
        </p:nvSpPr>
        <p:spPr>
          <a:xfrm>
            <a:off x="3048000" y="1143000"/>
            <a:ext cx="60198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/>
              <a:t>Intel 8080</a:t>
            </a:r>
          </a:p>
          <a:p>
            <a:pPr lvl="1"/>
            <a:r>
              <a:rPr lang="en-US" altLang="en-US" sz="2000"/>
              <a:t>64K addressable RAM</a:t>
            </a:r>
          </a:p>
          <a:p>
            <a:pPr lvl="1"/>
            <a:r>
              <a:rPr lang="en-US" altLang="en-US" sz="2000"/>
              <a:t>8-bit registers</a:t>
            </a:r>
          </a:p>
          <a:p>
            <a:pPr lvl="1"/>
            <a:r>
              <a:rPr lang="en-US" altLang="en-US" sz="2000"/>
              <a:t>CP/M operating system</a:t>
            </a:r>
          </a:p>
          <a:p>
            <a:pPr lvl="1"/>
            <a:r>
              <a:rPr lang="en-US" altLang="en-US" sz="2000"/>
              <a:t>S-100 BUS architecture</a:t>
            </a:r>
          </a:p>
          <a:p>
            <a:pPr lvl="1"/>
            <a:r>
              <a:rPr lang="en-US" altLang="en-US" sz="2000"/>
              <a:t>8-inch floppy disks!</a:t>
            </a:r>
          </a:p>
          <a:p>
            <a:r>
              <a:rPr lang="en-US" altLang="en-US"/>
              <a:t>Intel 8086/8088</a:t>
            </a:r>
          </a:p>
          <a:p>
            <a:pPr lvl="1"/>
            <a:r>
              <a:rPr lang="en-US" altLang="en-US" sz="2000"/>
              <a:t>IBM-PC Used 8088</a:t>
            </a:r>
          </a:p>
          <a:p>
            <a:pPr lvl="1"/>
            <a:r>
              <a:rPr lang="en-US" altLang="en-US" sz="2000"/>
              <a:t>1 MB addressable RAM</a:t>
            </a:r>
          </a:p>
          <a:p>
            <a:pPr lvl="1"/>
            <a:r>
              <a:rPr lang="en-US" altLang="en-US" sz="2000"/>
              <a:t>16-bit registers</a:t>
            </a:r>
          </a:p>
          <a:p>
            <a:pPr lvl="1"/>
            <a:r>
              <a:rPr lang="en-US" altLang="en-US" sz="2000"/>
              <a:t>16-bit data bus (8-bit for 8088)</a:t>
            </a:r>
          </a:p>
          <a:p>
            <a:pPr lvl="1"/>
            <a:r>
              <a:rPr lang="en-US" altLang="en-US" sz="2000"/>
              <a:t>separate floating-point unit (8087)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B057-4565-480C-A602-DDD2CC39EF60}" type="slidenum">
              <a:rPr lang="en-US" altLang="en-US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IBM-AT</a:t>
            </a:r>
          </a:p>
        </p:txBody>
      </p:sp>
      <p:sp>
        <p:nvSpPr>
          <p:cNvPr id="135171" name="Rectangle 1027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867400" cy="2895600"/>
          </a:xfrm>
        </p:spPr>
        <p:txBody>
          <a:bodyPr/>
          <a:lstStyle/>
          <a:p>
            <a:r>
              <a:rPr lang="en-US" altLang="en-US"/>
              <a:t>Intel 80286</a:t>
            </a:r>
          </a:p>
          <a:p>
            <a:pPr lvl="1"/>
            <a:r>
              <a:rPr lang="en-US" altLang="en-US" sz="2400"/>
              <a:t>16 MB addressable RAM</a:t>
            </a:r>
          </a:p>
          <a:p>
            <a:pPr lvl="1"/>
            <a:r>
              <a:rPr lang="en-US" altLang="en-US" sz="2400"/>
              <a:t>Protected memory</a:t>
            </a:r>
          </a:p>
          <a:p>
            <a:pPr lvl="1"/>
            <a:r>
              <a:rPr lang="en-US" altLang="en-US" sz="2400"/>
              <a:t>several times faster than 8086</a:t>
            </a:r>
          </a:p>
          <a:p>
            <a:pPr lvl="1"/>
            <a:r>
              <a:rPr lang="en-US" altLang="en-US" sz="2400"/>
              <a:t>introduced IDE bus architecture</a:t>
            </a:r>
          </a:p>
          <a:p>
            <a:pPr lvl="1"/>
            <a:r>
              <a:rPr lang="en-US" altLang="en-US" sz="2400"/>
              <a:t>80287 floating point unit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DD13-6399-4B23-B4F8-47B7E44A918F}" type="slidenum">
              <a:rPr lang="en-US" altLang="en-US"/>
              <a:pPr/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Intel IA-32 Family</a:t>
            </a:r>
            <a:endParaRPr lang="en-US" altLang="en-US" sz="240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371600"/>
            <a:ext cx="6781800" cy="3886200"/>
          </a:xfrm>
        </p:spPr>
        <p:txBody>
          <a:bodyPr>
            <a:normAutofit lnSpcReduction="10000"/>
          </a:bodyPr>
          <a:lstStyle/>
          <a:p>
            <a:r>
              <a:rPr lang="en-US" altLang="en-US" sz="2800"/>
              <a:t>Intel386</a:t>
            </a:r>
          </a:p>
          <a:p>
            <a:pPr lvl="1"/>
            <a:r>
              <a:rPr lang="en-US" altLang="en-US" sz="2600"/>
              <a:t>4 GB addressable RAM, 32-bit registers, paging (virtual memory)</a:t>
            </a:r>
          </a:p>
          <a:p>
            <a:r>
              <a:rPr lang="en-US" altLang="en-US" sz="2800"/>
              <a:t>Intel486</a:t>
            </a:r>
          </a:p>
          <a:p>
            <a:pPr lvl="1"/>
            <a:r>
              <a:rPr lang="en-US" altLang="en-US" sz="2600"/>
              <a:t>instruction pipelining</a:t>
            </a:r>
          </a:p>
          <a:p>
            <a:r>
              <a:rPr lang="en-US" altLang="en-US" sz="2800"/>
              <a:t>Pentium</a:t>
            </a:r>
          </a:p>
          <a:p>
            <a:pPr lvl="1"/>
            <a:r>
              <a:rPr lang="en-US" altLang="en-US" sz="2600"/>
              <a:t>superscalar, 32-bit address bus, 64-bit internal data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F8E4-54D5-460C-8CBA-5EC41B17C193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64-bit Processors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Intel64</a:t>
            </a:r>
          </a:p>
          <a:p>
            <a:pPr lvl="1"/>
            <a:r>
              <a:rPr lang="en-US" altLang="en-US"/>
              <a:t>64-bit linear address space</a:t>
            </a:r>
          </a:p>
          <a:p>
            <a:pPr lvl="1"/>
            <a:r>
              <a:rPr lang="en-US" altLang="en-US"/>
              <a:t>Intel: Pentium Extreme, Xeon, Celeron D, Pendium D, Core 2, and Core i7</a:t>
            </a:r>
          </a:p>
          <a:p>
            <a:r>
              <a:rPr lang="en-US" altLang="en-US"/>
              <a:t>IA-32e Mode</a:t>
            </a:r>
          </a:p>
          <a:p>
            <a:pPr lvl="1"/>
            <a:r>
              <a:rPr lang="en-US" altLang="en-US"/>
              <a:t>Compatibility mode for legacy 16- and 32-bit applications</a:t>
            </a:r>
          </a:p>
          <a:p>
            <a:pPr lvl="1"/>
            <a:r>
              <a:rPr lang="en-US" altLang="en-US"/>
              <a:t>64-bit Mode uses 64-bit addresses and operands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BE7A-194C-43A7-B635-16018DEF564F}" type="slidenum">
              <a:rPr lang="en-US" altLang="en-US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Intel Technologies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HyperThreading technology</a:t>
            </a:r>
          </a:p>
          <a:p>
            <a:pPr lvl="1"/>
            <a:r>
              <a:rPr lang="en-US" altLang="en-US"/>
              <a:t>two tasks execute on a single processor at the same time</a:t>
            </a:r>
          </a:p>
          <a:p>
            <a:endParaRPr lang="en-US" altLang="en-US"/>
          </a:p>
          <a:p>
            <a:r>
              <a:rPr lang="en-US" altLang="en-US"/>
              <a:t>Dual Core processing</a:t>
            </a:r>
          </a:p>
          <a:p>
            <a:pPr lvl="1"/>
            <a:r>
              <a:rPr lang="en-US" altLang="en-US"/>
              <a:t>multiple processor cores in the same IC package</a:t>
            </a:r>
          </a:p>
          <a:p>
            <a:pPr lvl="1"/>
            <a:r>
              <a:rPr lang="en-US" altLang="en-US"/>
              <a:t>each processor has its own resources and communication path with the bus</a:t>
            </a:r>
          </a:p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DB75-E63A-44F2-A633-CB013ACD2D1C}" type="slidenum">
              <a:rPr lang="en-US" altLang="en-US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Intel Processor Families</a:t>
            </a:r>
            <a:endParaRPr lang="en-US" altLang="en-US" sz="2400"/>
          </a:p>
        </p:txBody>
      </p:sp>
      <p:sp>
        <p:nvSpPr>
          <p:cNvPr id="116739" name="Rectangle 1027"/>
          <p:cNvSpPr>
            <a:spLocks noGrp="1" noChangeArrowheads="1"/>
          </p:cNvSpPr>
          <p:nvPr>
            <p:ph idx="1"/>
          </p:nvPr>
        </p:nvSpPr>
        <p:spPr>
          <a:xfrm>
            <a:off x="2438400" y="1295400"/>
            <a:ext cx="7391400" cy="3962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Currently Used:</a:t>
            </a:r>
          </a:p>
          <a:p>
            <a:pPr>
              <a:buFontTx/>
              <a:buNone/>
            </a:pPr>
            <a:endParaRPr lang="en-US" altLang="en-US"/>
          </a:p>
          <a:p>
            <a:r>
              <a:rPr lang="en-US" altLang="en-US"/>
              <a:t>Pentium &amp; Celeron – dual core</a:t>
            </a:r>
          </a:p>
          <a:p>
            <a:r>
              <a:rPr lang="en-US" altLang="en-US"/>
              <a:t>Core 2 Duo - 2 processor cores</a:t>
            </a:r>
          </a:p>
          <a:p>
            <a:r>
              <a:rPr lang="en-US" altLang="en-US"/>
              <a:t>Core 2 Quad - 4 processor cores</a:t>
            </a:r>
          </a:p>
          <a:p>
            <a:r>
              <a:rPr lang="en-US" altLang="en-US"/>
              <a:t>Core i7 – 4 processor cores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DDCD-8A26-4FE2-9111-9BE141A5CF55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CISC and RISC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066800"/>
            <a:ext cx="5791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/>
              <a:t>CISC – complex instruction set</a:t>
            </a:r>
          </a:p>
          <a:p>
            <a:pPr lvl="1"/>
            <a:r>
              <a:rPr lang="en-US" altLang="en-US" sz="2000"/>
              <a:t>large instruction set</a:t>
            </a:r>
          </a:p>
          <a:p>
            <a:pPr lvl="1"/>
            <a:r>
              <a:rPr lang="en-US" altLang="en-US" sz="2000"/>
              <a:t>high-level operations</a:t>
            </a:r>
          </a:p>
          <a:p>
            <a:pPr lvl="1"/>
            <a:r>
              <a:rPr lang="en-US" altLang="en-US" sz="2000"/>
              <a:t>requires microcode interpreter</a:t>
            </a:r>
          </a:p>
          <a:p>
            <a:pPr lvl="1"/>
            <a:r>
              <a:rPr lang="en-US" altLang="en-US" sz="2000"/>
              <a:t>examples: Intel 80x86 family</a:t>
            </a:r>
          </a:p>
          <a:p>
            <a:r>
              <a:rPr lang="en-US" altLang="en-US"/>
              <a:t>RISC – reduced instruction set</a:t>
            </a:r>
          </a:p>
          <a:p>
            <a:pPr lvl="1"/>
            <a:r>
              <a:rPr lang="en-US" altLang="en-US" sz="2000"/>
              <a:t>simple, atomic instructions</a:t>
            </a:r>
          </a:p>
          <a:p>
            <a:pPr lvl="1"/>
            <a:r>
              <a:rPr lang="en-US" altLang="en-US" sz="2000"/>
              <a:t>small instruction set</a:t>
            </a:r>
          </a:p>
          <a:p>
            <a:pPr lvl="1"/>
            <a:r>
              <a:rPr lang="en-US" altLang="en-US" sz="2000"/>
              <a:t>directly executed by hardware</a:t>
            </a:r>
          </a:p>
          <a:p>
            <a:pPr lvl="1"/>
            <a:r>
              <a:rPr lang="en-US" altLang="en-US" sz="2000"/>
              <a:t>examples: </a:t>
            </a:r>
          </a:p>
          <a:p>
            <a:pPr lvl="2"/>
            <a:r>
              <a:rPr lang="en-US" altLang="en-US" sz="1800"/>
              <a:t>ARM (Advanced RISC Machines)</a:t>
            </a:r>
          </a:p>
          <a:p>
            <a:pPr lvl="2"/>
            <a:r>
              <a:rPr lang="en-US" altLang="en-US" sz="1800"/>
              <a:t>DEC Alpha (now Compaq)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C567-C034-4194-8764-30BEFDF86565}" type="slidenum">
              <a:rPr lang="en-US" altLang="en-US"/>
              <a:pPr/>
              <a:t>28</a:t>
            </a:fld>
            <a:endParaRPr lang="en-US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3505200" y="1600200"/>
            <a:ext cx="6172200" cy="2971800"/>
          </a:xfrm>
        </p:spPr>
        <p:txBody>
          <a:bodyPr/>
          <a:lstStyle/>
          <a:p>
            <a:r>
              <a:rPr lang="en-US" altLang="en-US" sz="2200"/>
              <a:t>General Concepts</a:t>
            </a:r>
          </a:p>
          <a:p>
            <a:r>
              <a:rPr lang="en-US" altLang="en-US" sz="2200"/>
              <a:t>IA-32 Processor Architecture</a:t>
            </a:r>
          </a:p>
          <a:p>
            <a:r>
              <a:rPr lang="en-US" altLang="en-US" sz="2200" b="1">
                <a:solidFill>
                  <a:schemeClr val="tx2"/>
                </a:solidFill>
              </a:rPr>
              <a:t>IA-32 Memory Management</a:t>
            </a:r>
          </a:p>
          <a:p>
            <a:r>
              <a:rPr lang="en-US" altLang="en-US" sz="2200"/>
              <a:t>Components of an IA-32 Microcomputer</a:t>
            </a:r>
          </a:p>
          <a:p>
            <a:r>
              <a:rPr lang="en-US" altLang="en-US" sz="2200"/>
              <a:t>Input-Output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2F4-92C8-4C9F-8BA9-6AF4F59FF91A}" type="slidenum">
              <a:rPr lang="en-US" altLang="en-US"/>
              <a:pPr/>
              <a:t>29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08710" y="452718"/>
            <a:ext cx="8202090" cy="1400530"/>
          </a:xfrm>
        </p:spPr>
        <p:txBody>
          <a:bodyPr/>
          <a:lstStyle/>
          <a:p>
            <a:r>
              <a:rPr lang="en-US" altLang="en-US" dirty="0"/>
              <a:t>Basic Microcomputer Design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885905"/>
            <a:ext cx="7696200" cy="1219200"/>
          </a:xfrm>
        </p:spPr>
        <p:txBody>
          <a:bodyPr>
            <a:normAutofit fontScale="92500"/>
          </a:bodyPr>
          <a:lstStyle/>
          <a:p>
            <a:r>
              <a:rPr lang="en-US" altLang="en-US" dirty="0"/>
              <a:t>clock synchronizes CPU operations</a:t>
            </a:r>
          </a:p>
          <a:p>
            <a:r>
              <a:rPr lang="en-US" altLang="en-US" dirty="0"/>
              <a:t>control unit (CU) coordinates sequence of execution steps</a:t>
            </a:r>
          </a:p>
          <a:p>
            <a:r>
              <a:rPr lang="en-US" altLang="en-US" dirty="0"/>
              <a:t>ALU performs arithmetic and bitwise processing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5738-448B-4FFC-BB5B-D6D351E73D9E}" type="slidenum">
              <a:rPr lang="en-US" altLang="en-US"/>
              <a:pPr/>
              <a:t>3</a:t>
            </a:fld>
            <a:endParaRPr lang="en-US" altLang="en-US"/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817729"/>
              </p:ext>
            </p:extLst>
          </p:nvPr>
        </p:nvGraphicFramePr>
        <p:xfrm>
          <a:off x="3200400" y="3257505"/>
          <a:ext cx="56388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2" name="VISIO" r:id="rId3" imgW="4390200" imgH="2033280" progId="Visio.Drawing.6">
                  <p:embed/>
                </p:oleObj>
              </mc:Choice>
              <mc:Fallback>
                <p:oleObj name="VISIO" r:id="rId3" imgW="4390200" imgH="20332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817" t="-3040" r="-1408" b="-6396"/>
                      <a:stretch>
                        <a:fillRect/>
                      </a:stretch>
                    </p:blipFill>
                    <p:spPr bwMode="auto">
                      <a:xfrm>
                        <a:off x="3200400" y="3257505"/>
                        <a:ext cx="5638800" cy="2743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IA-32 Memory Management</a:t>
            </a:r>
          </a:p>
        </p:txBody>
      </p:sp>
      <p:sp>
        <p:nvSpPr>
          <p:cNvPr id="100355" name="Rectangle 1027"/>
          <p:cNvSpPr>
            <a:spLocks noGrp="1" noChangeArrowheads="1"/>
          </p:cNvSpPr>
          <p:nvPr>
            <p:ph idx="1"/>
          </p:nvPr>
        </p:nvSpPr>
        <p:spPr>
          <a:xfrm>
            <a:off x="3299660" y="2209800"/>
            <a:ext cx="6019800" cy="2590800"/>
          </a:xfrm>
        </p:spPr>
        <p:txBody>
          <a:bodyPr/>
          <a:lstStyle/>
          <a:p>
            <a:r>
              <a:rPr lang="en-US" altLang="en-US" dirty="0"/>
              <a:t>Real-address mode</a:t>
            </a:r>
          </a:p>
          <a:p>
            <a:r>
              <a:rPr lang="en-US" altLang="en-US" dirty="0"/>
              <a:t>Calculating linear addresses</a:t>
            </a:r>
          </a:p>
          <a:p>
            <a:r>
              <a:rPr lang="en-US" altLang="en-US" dirty="0"/>
              <a:t>Protected mode</a:t>
            </a:r>
          </a:p>
          <a:p>
            <a:r>
              <a:rPr lang="en-US" altLang="en-US" dirty="0"/>
              <a:t>Multi-segment model</a:t>
            </a:r>
          </a:p>
          <a:p>
            <a:r>
              <a:rPr lang="en-US" altLang="en-US" dirty="0"/>
              <a:t>Paging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3EDC-5874-47DB-BBCA-C4476053C470}" type="slidenum">
              <a:rPr lang="en-US" altLang="en-US"/>
              <a:pPr/>
              <a:t>30</a:t>
            </a:fld>
            <a:endParaRPr lang="en-US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Real-Address mode</a:t>
            </a:r>
          </a:p>
        </p:txBody>
      </p:sp>
      <p:sp>
        <p:nvSpPr>
          <p:cNvPr id="137219" name="Rectangle 1027"/>
          <p:cNvSpPr>
            <a:spLocks noGrp="1" noChangeArrowheads="1"/>
          </p:cNvSpPr>
          <p:nvPr>
            <p:ph idx="1"/>
          </p:nvPr>
        </p:nvSpPr>
        <p:spPr>
          <a:xfrm>
            <a:off x="3276600" y="1600200"/>
            <a:ext cx="6477000" cy="2971800"/>
          </a:xfrm>
        </p:spPr>
        <p:txBody>
          <a:bodyPr/>
          <a:lstStyle/>
          <a:p>
            <a:r>
              <a:rPr lang="en-US" altLang="en-US"/>
              <a:t>1 MB RAM maximum addressable</a:t>
            </a:r>
          </a:p>
          <a:p>
            <a:r>
              <a:rPr lang="en-US" altLang="en-US"/>
              <a:t>Application programs can access any area of memory</a:t>
            </a:r>
          </a:p>
          <a:p>
            <a:r>
              <a:rPr lang="en-US" altLang="en-US"/>
              <a:t>Single tasking</a:t>
            </a:r>
          </a:p>
          <a:p>
            <a:r>
              <a:rPr lang="en-US" altLang="en-US"/>
              <a:t>Supported by MS-DOS operating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23D9-4622-4E38-8E33-011ACC2B4C76}" type="slidenum">
              <a:rPr lang="en-US" altLang="en-US"/>
              <a:pPr/>
              <a:t>31</a:t>
            </a:fld>
            <a:endParaRPr lang="en-US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Segmented Memory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066800"/>
            <a:ext cx="7772400" cy="76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en-US"/>
              <a:t>Segmented memory addressing: absolute (linear) address is a combination of a 16-bit segment value added to a 16-bit offset 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3F92-479D-408D-A95D-5EBF77326C8D}" type="slidenum">
              <a:rPr lang="en-US" altLang="en-US"/>
              <a:pPr/>
              <a:t>32</a:t>
            </a:fld>
            <a:endParaRPr lang="en-US" altLang="en-US"/>
          </a:p>
        </p:txBody>
      </p:sp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3429000" y="1981201"/>
          <a:ext cx="4795838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1" name="VISIO" r:id="rId3" imgW="4718880" imgH="3812760" progId="Visio.Drawing.6">
                  <p:embed/>
                </p:oleObj>
              </mc:Choice>
              <mc:Fallback>
                <p:oleObj name="VISIO" r:id="rId3" imgW="4718880" imgH="38127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614" t="-1999"/>
                      <a:stretch>
                        <a:fillRect/>
                      </a:stretch>
                    </p:blipFill>
                    <p:spPr bwMode="auto">
                      <a:xfrm>
                        <a:off x="3429000" y="1981201"/>
                        <a:ext cx="4795838" cy="38893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Text Box 5"/>
          <p:cNvSpPr txBox="1">
            <a:spLocks noChangeArrowheads="1"/>
          </p:cNvSpPr>
          <p:nvPr/>
        </p:nvSpPr>
        <p:spPr bwMode="auto">
          <a:xfrm rot="16210527">
            <a:off x="2026445" y="3607372"/>
            <a:ext cx="2270125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700"/>
              <a:t>linear addresses</a:t>
            </a:r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 flipH="1">
            <a:off x="7239000" y="3505200"/>
            <a:ext cx="1295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8534400" y="3228976"/>
            <a:ext cx="175260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00"/>
              <a:t>one segment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Calculating Linear Addresses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524000"/>
          </a:xfrm>
        </p:spPr>
        <p:txBody>
          <a:bodyPr/>
          <a:lstStyle/>
          <a:p>
            <a:r>
              <a:rPr lang="en-US" altLang="en-US"/>
              <a:t>Given a segment address, multiply it by 16 (add a hexadecimal zero), and add it to the offset</a:t>
            </a:r>
          </a:p>
          <a:p>
            <a:r>
              <a:rPr lang="en-US" altLang="en-US"/>
              <a:t>Example: convert 08F1:0100 to a linear address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8C12-4980-4DC8-BE0E-22E9C9898F4B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124200" y="2743201"/>
            <a:ext cx="5334000" cy="1438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900" b="1">
                <a:latin typeface="Courier New" panose="02070309020205020404" pitchFamily="49" charset="0"/>
              </a:rPr>
              <a:t>Adjusted Segment value: 0 8 F 1 0</a:t>
            </a:r>
          </a:p>
          <a:p>
            <a:pPr>
              <a:spcBef>
                <a:spcPct val="50000"/>
              </a:spcBef>
            </a:pPr>
            <a:r>
              <a:rPr lang="en-US" altLang="en-US" sz="1900" b="1">
                <a:latin typeface="Courier New" panose="02070309020205020404" pitchFamily="49" charset="0"/>
              </a:rPr>
              <a:t>Add the offset:           0 1 0 0</a:t>
            </a:r>
          </a:p>
          <a:p>
            <a:pPr>
              <a:spcBef>
                <a:spcPct val="50000"/>
              </a:spcBef>
            </a:pPr>
            <a:r>
              <a:rPr lang="en-US" altLang="en-US" sz="1900" b="1">
                <a:latin typeface="Courier New" panose="02070309020205020404" pitchFamily="49" charset="0"/>
              </a:rPr>
              <a:t>Linear address:         0 9 0 1 0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Your turn . . .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2140-E9AE-4867-B8D4-BF609E8C50AD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362200" y="1371601"/>
            <a:ext cx="754380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What linear address corresponds to the segment/offset address 028F:0030?</a:t>
            </a: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4343400" y="2743200"/>
            <a:ext cx="36576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028F0 + 0030 = </a:t>
            </a:r>
            <a:r>
              <a:rPr lang="en-US" altLang="en-US">
                <a:solidFill>
                  <a:schemeClr val="tx2"/>
                </a:solidFill>
              </a:rPr>
              <a:t>02920</a:t>
            </a: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2362200" y="4114800"/>
            <a:ext cx="6705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Always use hexadecimal notation for addresses.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3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Your turn . . 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CC670-96DC-43E2-A81D-AA8B94601F6A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2362200" y="1371601"/>
            <a:ext cx="754380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What segment addresses correspond to the linear address 28F30h?</a:t>
            </a:r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2362200" y="2895601"/>
            <a:ext cx="7543800" cy="124649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Many different segment-offset addresses can produce the linear address 28F30h. For example: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	28F0:0030, 28F3:0000, 28B0:0430,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Protected Mode</a:t>
            </a:r>
            <a:r>
              <a:rPr lang="en-US" altLang="en-US" sz="2400"/>
              <a:t> (1 of 2)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1447800"/>
            <a:ext cx="7315200" cy="3962400"/>
          </a:xfrm>
        </p:spPr>
        <p:txBody>
          <a:bodyPr/>
          <a:lstStyle/>
          <a:p>
            <a:r>
              <a:rPr lang="en-US" altLang="en-US"/>
              <a:t>4 GB addressable RAM</a:t>
            </a:r>
          </a:p>
          <a:p>
            <a:pPr lvl="1"/>
            <a:r>
              <a:rPr lang="en-US" altLang="en-US"/>
              <a:t>(00000000 to FFFFFFFFh)</a:t>
            </a:r>
          </a:p>
          <a:p>
            <a:r>
              <a:rPr lang="en-US" altLang="en-US"/>
              <a:t>Each program assigned a memory partition which is protected from other programs</a:t>
            </a:r>
          </a:p>
          <a:p>
            <a:r>
              <a:rPr lang="en-US" altLang="en-US"/>
              <a:t>Designed for multitasking</a:t>
            </a:r>
          </a:p>
          <a:p>
            <a:r>
              <a:rPr lang="en-US" altLang="en-US"/>
              <a:t>Supported by Linux &amp; MS-Windows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F81B-3216-4149-9C48-01B55C4FAA20}" type="slidenum">
              <a:rPr lang="en-US" altLang="en-US"/>
              <a:pPr/>
              <a:t>36</a:t>
            </a:fld>
            <a:endParaRPr lang="en-US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Protected mode</a:t>
            </a:r>
            <a:r>
              <a:rPr lang="en-US" altLang="en-US" sz="2400"/>
              <a:t> (2 of 2)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00200"/>
            <a:ext cx="7315200" cy="3429000"/>
          </a:xfrm>
        </p:spPr>
        <p:txBody>
          <a:bodyPr/>
          <a:lstStyle/>
          <a:p>
            <a:r>
              <a:rPr lang="en-US" altLang="en-US"/>
              <a:t>Segment descriptor tables</a:t>
            </a:r>
          </a:p>
          <a:p>
            <a:r>
              <a:rPr lang="en-US" altLang="en-US"/>
              <a:t>Program structure</a:t>
            </a:r>
          </a:p>
          <a:p>
            <a:pPr lvl="1"/>
            <a:r>
              <a:rPr lang="en-US" altLang="en-US"/>
              <a:t>code, data, and stack areas</a:t>
            </a:r>
          </a:p>
          <a:p>
            <a:pPr lvl="1"/>
            <a:r>
              <a:rPr lang="en-US" altLang="en-US"/>
              <a:t>CS, DS, SS segment descriptors</a:t>
            </a:r>
          </a:p>
          <a:p>
            <a:pPr lvl="1"/>
            <a:r>
              <a:rPr lang="en-US" altLang="en-US"/>
              <a:t>global descriptor table (GDT)</a:t>
            </a:r>
          </a:p>
          <a:p>
            <a:r>
              <a:rPr lang="en-US" altLang="en-US"/>
              <a:t>MASM Programs use the Microsoft </a:t>
            </a:r>
            <a:r>
              <a:rPr lang="en-US" altLang="en-US">
                <a:solidFill>
                  <a:schemeClr val="tx2"/>
                </a:solidFill>
              </a:rPr>
              <a:t>flat</a:t>
            </a:r>
            <a:r>
              <a:rPr lang="en-US" altLang="en-US"/>
              <a:t> memory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8395-10FA-4B38-91EC-215456E0DBEC}" type="slidenum">
              <a:rPr lang="en-US" altLang="en-US"/>
              <a:pPr/>
              <a:t>37</a:t>
            </a:fld>
            <a:endParaRPr lang="en-US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Flat Segment Model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066800"/>
            <a:ext cx="7772400" cy="914400"/>
          </a:xfrm>
        </p:spPr>
        <p:txBody>
          <a:bodyPr/>
          <a:lstStyle/>
          <a:p>
            <a:r>
              <a:rPr lang="en-US" altLang="en-US"/>
              <a:t>Single global descriptor table (GDT).</a:t>
            </a:r>
          </a:p>
          <a:p>
            <a:r>
              <a:rPr lang="en-US" altLang="en-US"/>
              <a:t>All segments mapped to entire 32-bit address space</a:t>
            </a:r>
            <a:endParaRPr lang="en-US" altLang="en-US" sz="220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7CA0-AB59-4FC2-9DDA-411E1679BF8B}" type="slidenum">
              <a:rPr lang="en-US" altLang="en-US"/>
              <a:pPr/>
              <a:t>38</a:t>
            </a:fld>
            <a:endParaRPr lang="en-US" altLang="en-US"/>
          </a:p>
        </p:txBody>
      </p:sp>
      <p:graphicFrame>
        <p:nvGraphicFramePr>
          <p:cNvPr id="122885" name="Object 5"/>
          <p:cNvGraphicFramePr>
            <a:graphicFrameLocks noChangeAspect="1"/>
          </p:cNvGraphicFramePr>
          <p:nvPr/>
        </p:nvGraphicFramePr>
        <p:xfrm>
          <a:off x="2895600" y="2057401"/>
          <a:ext cx="5867400" cy="369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3" name="VISIO" r:id="rId3" imgW="3497400" imgH="2263320" progId="Visio.Drawing.6">
                  <p:embed/>
                </p:oleObj>
              </mc:Choice>
              <mc:Fallback>
                <p:oleObj name="VISIO" r:id="rId3" imgW="3497400" imgH="226332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667"/>
                      <a:stretch>
                        <a:fillRect/>
                      </a:stretch>
                    </p:blipFill>
                    <p:spPr bwMode="auto">
                      <a:xfrm>
                        <a:off x="2895600" y="2057401"/>
                        <a:ext cx="5867400" cy="36988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Multi-Segment Model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066800"/>
            <a:ext cx="7772400" cy="914400"/>
          </a:xfrm>
        </p:spPr>
        <p:txBody>
          <a:bodyPr>
            <a:normAutofit fontScale="92500"/>
          </a:bodyPr>
          <a:lstStyle/>
          <a:p>
            <a:r>
              <a:rPr lang="en-US" altLang="en-US"/>
              <a:t>Each program has a local descriptor table (LDT)</a:t>
            </a:r>
          </a:p>
          <a:p>
            <a:pPr lvl="1"/>
            <a:r>
              <a:rPr lang="en-US" altLang="en-US" sz="2000"/>
              <a:t>holds descriptor for each segment used by the program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EE211-720F-46E2-B2C8-95ACCE5F9D18}" type="slidenum">
              <a:rPr lang="en-US" altLang="en-US"/>
              <a:pPr/>
              <a:t>39</a:t>
            </a:fld>
            <a:endParaRPr lang="en-US" altLang="en-US"/>
          </a:p>
        </p:txBody>
      </p:sp>
      <p:graphicFrame>
        <p:nvGraphicFramePr>
          <p:cNvPr id="138244" name="Object 4"/>
          <p:cNvGraphicFramePr>
            <a:graphicFrameLocks noChangeAspect="1"/>
          </p:cNvGraphicFramePr>
          <p:nvPr/>
        </p:nvGraphicFramePr>
        <p:xfrm>
          <a:off x="3352800" y="1981200"/>
          <a:ext cx="51816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62" name="VISIO" r:id="rId3" imgW="3325680" imgH="2365200" progId="Visio.Drawing.6">
                  <p:embed/>
                </p:oleObj>
              </mc:Choice>
              <mc:Fallback>
                <p:oleObj name="VISIO" r:id="rId3" imgW="3325680" imgH="23652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850" b="-2087"/>
                      <a:stretch>
                        <a:fillRect/>
                      </a:stretch>
                    </p:blipFill>
                    <p:spPr bwMode="auto">
                      <a:xfrm>
                        <a:off x="3352800" y="1981200"/>
                        <a:ext cx="5181600" cy="40386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Clock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853248"/>
            <a:ext cx="7772400" cy="2133600"/>
          </a:xfrm>
        </p:spPr>
        <p:txBody>
          <a:bodyPr/>
          <a:lstStyle/>
          <a:p>
            <a:r>
              <a:rPr lang="en-US" altLang="en-US"/>
              <a:t>synchronizes all CPU and BUS operations</a:t>
            </a:r>
          </a:p>
          <a:p>
            <a:r>
              <a:rPr lang="en-US" altLang="en-US"/>
              <a:t>machine (clock) cycle measures time of a single operation</a:t>
            </a:r>
          </a:p>
          <a:p>
            <a:r>
              <a:rPr lang="en-US" altLang="en-US"/>
              <a:t>clock is used to trigger events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1FF7-92F0-4246-855C-4D1F1FACFE4A}" type="slidenum">
              <a:rPr lang="en-US" altLang="en-US"/>
              <a:pPr/>
              <a:t>4</a:t>
            </a:fld>
            <a:endParaRPr lang="en-US" altLang="en-US"/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4055"/>
              </p:ext>
            </p:extLst>
          </p:nvPr>
        </p:nvGraphicFramePr>
        <p:xfrm>
          <a:off x="3581400" y="4063048"/>
          <a:ext cx="51054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98" name="VISIO" r:id="rId3" imgW="2070720" imgH="570960" progId="Visio.Drawing.6">
                  <p:embed/>
                </p:oleObj>
              </mc:Choice>
              <mc:Fallback>
                <p:oleObj name="VISIO" r:id="rId3" imgW="2070720" imgH="5709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063048"/>
                        <a:ext cx="5105400" cy="14097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Paging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Supported directly by the CPU</a:t>
            </a:r>
          </a:p>
          <a:p>
            <a:r>
              <a:rPr lang="en-US" altLang="en-US"/>
              <a:t>Divides each segment into 4096-byte blocks called </a:t>
            </a:r>
            <a:r>
              <a:rPr lang="en-US" altLang="en-US">
                <a:solidFill>
                  <a:schemeClr val="tx2"/>
                </a:solidFill>
              </a:rPr>
              <a:t>pages</a:t>
            </a:r>
          </a:p>
          <a:p>
            <a:r>
              <a:rPr lang="en-US" altLang="en-US"/>
              <a:t>Sum of all programs can be larger than physical memory</a:t>
            </a:r>
          </a:p>
          <a:p>
            <a:r>
              <a:rPr lang="en-US" altLang="en-US"/>
              <a:t>Part of running program is in memory, part is on disk</a:t>
            </a:r>
          </a:p>
          <a:p>
            <a:r>
              <a:rPr lang="en-US" altLang="en-US">
                <a:solidFill>
                  <a:schemeClr val="tx2"/>
                </a:solidFill>
              </a:rPr>
              <a:t>Virtual memory manager</a:t>
            </a:r>
            <a:r>
              <a:rPr lang="en-US" altLang="en-US"/>
              <a:t> (VMM) – OS utility that manages the loading and unloading of pages</a:t>
            </a:r>
          </a:p>
          <a:p>
            <a:r>
              <a:rPr lang="en-US" altLang="en-US">
                <a:solidFill>
                  <a:schemeClr val="tx2"/>
                </a:solidFill>
              </a:rPr>
              <a:t>Page fault</a:t>
            </a:r>
            <a:r>
              <a:rPr lang="en-US" altLang="en-US"/>
              <a:t> – issued by CPU when a page must be loaded from disk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6F19-3FB0-4C6A-9143-934774F5D6C4}" type="slidenum">
              <a:rPr lang="en-US" altLang="en-US"/>
              <a:pPr/>
              <a:t>40</a:t>
            </a:fld>
            <a:endParaRPr lang="en-US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>
          <a:xfrm>
            <a:off x="3505200" y="1600200"/>
            <a:ext cx="6172200" cy="2971800"/>
          </a:xfrm>
        </p:spPr>
        <p:txBody>
          <a:bodyPr/>
          <a:lstStyle/>
          <a:p>
            <a:r>
              <a:rPr lang="en-US" altLang="en-US" sz="2200"/>
              <a:t>General Concepts</a:t>
            </a:r>
          </a:p>
          <a:p>
            <a:r>
              <a:rPr lang="en-US" altLang="en-US" sz="2200"/>
              <a:t>IA-32 Processor Architecture</a:t>
            </a:r>
          </a:p>
          <a:p>
            <a:r>
              <a:rPr lang="en-US" altLang="en-US" sz="2200"/>
              <a:t>IA-32 Memory Management</a:t>
            </a:r>
          </a:p>
          <a:p>
            <a:r>
              <a:rPr lang="en-US" altLang="en-US" sz="2200" b="1">
                <a:solidFill>
                  <a:schemeClr val="tx2"/>
                </a:solidFill>
              </a:rPr>
              <a:t>Components of an IA-32 Microcomputer</a:t>
            </a:r>
          </a:p>
          <a:p>
            <a:r>
              <a:rPr lang="en-US" altLang="en-US" sz="2200"/>
              <a:t>Input-Output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7840-B0C7-4F47-BC70-B958605C54E2}" type="slidenum">
              <a:rPr lang="en-US" altLang="en-US"/>
              <a:pPr/>
              <a:t>41</a:t>
            </a:fld>
            <a:endParaRPr lang="en-US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Components of an IA-32 Microcomputer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038600" y="2057400"/>
            <a:ext cx="4572000" cy="2362200"/>
          </a:xfrm>
        </p:spPr>
        <p:txBody>
          <a:bodyPr/>
          <a:lstStyle/>
          <a:p>
            <a:r>
              <a:rPr lang="en-US" altLang="en-US" dirty="0"/>
              <a:t>Motherboard</a:t>
            </a:r>
          </a:p>
          <a:p>
            <a:r>
              <a:rPr lang="en-US" altLang="en-US" dirty="0"/>
              <a:t>Video output</a:t>
            </a:r>
          </a:p>
          <a:p>
            <a:r>
              <a:rPr lang="en-US" altLang="en-US" dirty="0"/>
              <a:t>Memory</a:t>
            </a:r>
          </a:p>
          <a:p>
            <a:r>
              <a:rPr lang="en-US" altLang="en-US" dirty="0"/>
              <a:t>Input-output ports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F6DA-B75B-4073-B523-69C7AF5850E4}" type="slidenum">
              <a:rPr lang="en-US" altLang="en-US"/>
              <a:pPr/>
              <a:t>42</a:t>
            </a:fld>
            <a:endParaRPr lang="en-US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Motherboard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CPU socket</a:t>
            </a:r>
          </a:p>
          <a:p>
            <a:r>
              <a:rPr lang="en-US" altLang="en-US"/>
              <a:t>External cache memory slots</a:t>
            </a:r>
          </a:p>
          <a:p>
            <a:r>
              <a:rPr lang="en-US" altLang="en-US"/>
              <a:t>Main memory slots</a:t>
            </a:r>
          </a:p>
          <a:p>
            <a:r>
              <a:rPr lang="en-US" altLang="en-US"/>
              <a:t>BIOS chips</a:t>
            </a:r>
          </a:p>
          <a:p>
            <a:r>
              <a:rPr lang="en-US" altLang="en-US"/>
              <a:t>Sound synthesizer chip (optional)</a:t>
            </a:r>
          </a:p>
          <a:p>
            <a:r>
              <a:rPr lang="en-US" altLang="en-US"/>
              <a:t>Video controller chip (optional)</a:t>
            </a:r>
          </a:p>
          <a:p>
            <a:r>
              <a:rPr lang="en-US" altLang="en-US"/>
              <a:t>IDE, parallel, serial, USB, video, keyboard, joystick, network, and mouse connectors</a:t>
            </a:r>
          </a:p>
          <a:p>
            <a:r>
              <a:rPr lang="en-US" altLang="en-US"/>
              <a:t>PCI bus connectors (expansion cards)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29CF-FBC2-4CEE-959B-93B2B87E5450}" type="slidenum">
              <a:rPr lang="en-US" altLang="en-US"/>
              <a:pPr/>
              <a:t>43</a:t>
            </a:fld>
            <a:endParaRPr lang="en-US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7772400" cy="457200"/>
          </a:xfrm>
        </p:spPr>
        <p:txBody>
          <a:bodyPr/>
          <a:lstStyle/>
          <a:p>
            <a:r>
              <a:rPr lang="en-US" altLang="en-US"/>
              <a:t>Intel D850MD Motherboard</a:t>
            </a:r>
            <a:endParaRPr lang="en-US" altLang="en-US" sz="2400"/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B24-244E-4ABC-A14F-ED918C7D7197}" type="slidenum">
              <a:rPr lang="en-US" altLang="en-US"/>
              <a:pPr/>
              <a:t>44</a:t>
            </a:fld>
            <a:endParaRPr lang="en-US" altLang="en-US"/>
          </a:p>
        </p:txBody>
      </p:sp>
      <p:pic>
        <p:nvPicPr>
          <p:cNvPr id="125956" name="Picture 4" descr="d850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762000"/>
            <a:ext cx="49657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57" name="Line 5"/>
          <p:cNvSpPr>
            <a:spLocks noChangeShapeType="1"/>
          </p:cNvSpPr>
          <p:nvPr/>
        </p:nvSpPr>
        <p:spPr bwMode="auto">
          <a:xfrm flipH="1">
            <a:off x="7848600" y="3962400"/>
            <a:ext cx="914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8763000" y="3689350"/>
            <a:ext cx="14478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dynamic RAM </a:t>
            </a:r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 flipH="1">
            <a:off x="7391400" y="3124200"/>
            <a:ext cx="1066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8458200" y="2847976"/>
            <a:ext cx="20574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Pentium 4 socket</a:t>
            </a:r>
          </a:p>
        </p:txBody>
      </p:sp>
      <p:sp>
        <p:nvSpPr>
          <p:cNvPr id="125961" name="Line 9"/>
          <p:cNvSpPr>
            <a:spLocks noChangeShapeType="1"/>
          </p:cNvSpPr>
          <p:nvPr/>
        </p:nvSpPr>
        <p:spPr bwMode="auto">
          <a:xfrm>
            <a:off x="3200400" y="2514600"/>
            <a:ext cx="990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1752600" y="5060951"/>
            <a:ext cx="1143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Speaker</a:t>
            </a:r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 flipH="1" flipV="1">
            <a:off x="6324600" y="5486400"/>
            <a:ext cx="22860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6477000" y="5791201"/>
            <a:ext cx="2286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IDE drive connectors</a:t>
            </a: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8382000" y="304800"/>
            <a:ext cx="2286000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mouse, keyboard, parallel, serial, and USB connectors</a:t>
            </a:r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3200400" y="3276600"/>
            <a:ext cx="1828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1752600" y="3003551"/>
            <a:ext cx="14478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AGP slot</a:t>
            </a:r>
          </a:p>
        </p:txBody>
      </p:sp>
      <p:sp>
        <p:nvSpPr>
          <p:cNvPr id="125969" name="Line 17"/>
          <p:cNvSpPr>
            <a:spLocks noChangeShapeType="1"/>
          </p:cNvSpPr>
          <p:nvPr/>
        </p:nvSpPr>
        <p:spPr bwMode="auto">
          <a:xfrm>
            <a:off x="3124200" y="5562600"/>
            <a:ext cx="3810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70" name="Text Box 18"/>
          <p:cNvSpPr txBox="1">
            <a:spLocks noChangeArrowheads="1"/>
          </p:cNvSpPr>
          <p:nvPr/>
        </p:nvSpPr>
        <p:spPr bwMode="auto">
          <a:xfrm>
            <a:off x="2286000" y="5324476"/>
            <a:ext cx="8382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Battery</a:t>
            </a:r>
          </a:p>
        </p:txBody>
      </p:sp>
      <p:sp>
        <p:nvSpPr>
          <p:cNvPr id="125971" name="Line 19"/>
          <p:cNvSpPr>
            <a:spLocks noChangeShapeType="1"/>
          </p:cNvSpPr>
          <p:nvPr/>
        </p:nvSpPr>
        <p:spPr bwMode="auto">
          <a:xfrm>
            <a:off x="2971800" y="914400"/>
            <a:ext cx="2438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72" name="Text Box 20"/>
          <p:cNvSpPr txBox="1">
            <a:spLocks noChangeArrowheads="1"/>
          </p:cNvSpPr>
          <p:nvPr/>
        </p:nvSpPr>
        <p:spPr bwMode="auto">
          <a:xfrm>
            <a:off x="2133600" y="641351"/>
            <a:ext cx="8382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Video</a:t>
            </a:r>
          </a:p>
        </p:txBody>
      </p:sp>
      <p:sp>
        <p:nvSpPr>
          <p:cNvPr id="125973" name="Line 21"/>
          <p:cNvSpPr>
            <a:spLocks noChangeShapeType="1"/>
          </p:cNvSpPr>
          <p:nvPr/>
        </p:nvSpPr>
        <p:spPr bwMode="auto">
          <a:xfrm flipH="1" flipV="1">
            <a:off x="7467600" y="5410200"/>
            <a:ext cx="990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74" name="Text Box 22"/>
          <p:cNvSpPr txBox="1">
            <a:spLocks noChangeArrowheads="1"/>
          </p:cNvSpPr>
          <p:nvPr/>
        </p:nvSpPr>
        <p:spPr bwMode="auto">
          <a:xfrm>
            <a:off x="8458200" y="5137151"/>
            <a:ext cx="18288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Power connector</a:t>
            </a:r>
          </a:p>
        </p:txBody>
      </p:sp>
      <p:sp>
        <p:nvSpPr>
          <p:cNvPr id="125977" name="Line 25"/>
          <p:cNvSpPr>
            <a:spLocks noChangeShapeType="1"/>
          </p:cNvSpPr>
          <p:nvPr/>
        </p:nvSpPr>
        <p:spPr bwMode="auto">
          <a:xfrm flipH="1">
            <a:off x="6096000" y="2743200"/>
            <a:ext cx="2362200" cy="228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78" name="Text Box 26"/>
          <p:cNvSpPr txBox="1">
            <a:spLocks noChangeArrowheads="1"/>
          </p:cNvSpPr>
          <p:nvPr/>
        </p:nvSpPr>
        <p:spPr bwMode="auto">
          <a:xfrm>
            <a:off x="8458200" y="2470150"/>
            <a:ext cx="21336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memory controller hub</a:t>
            </a:r>
          </a:p>
        </p:txBody>
      </p:sp>
      <p:sp>
        <p:nvSpPr>
          <p:cNvPr id="125979" name="Line 27"/>
          <p:cNvSpPr>
            <a:spLocks noChangeShapeType="1"/>
          </p:cNvSpPr>
          <p:nvPr/>
        </p:nvSpPr>
        <p:spPr bwMode="auto">
          <a:xfrm flipH="1">
            <a:off x="7848600" y="3962400"/>
            <a:ext cx="91440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0" name="Line 28"/>
          <p:cNvSpPr>
            <a:spLocks noChangeShapeType="1"/>
          </p:cNvSpPr>
          <p:nvPr/>
        </p:nvSpPr>
        <p:spPr bwMode="auto">
          <a:xfrm flipH="1" flipV="1">
            <a:off x="7467600" y="5638800"/>
            <a:ext cx="990600" cy="1968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1" name="Text Box 29"/>
          <p:cNvSpPr txBox="1">
            <a:spLocks noChangeArrowheads="1"/>
          </p:cNvSpPr>
          <p:nvPr/>
        </p:nvSpPr>
        <p:spPr bwMode="auto">
          <a:xfrm>
            <a:off x="8458200" y="5562600"/>
            <a:ext cx="18288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Diskette connector</a:t>
            </a:r>
          </a:p>
        </p:txBody>
      </p:sp>
      <p:sp>
        <p:nvSpPr>
          <p:cNvPr id="125982" name="Line 30"/>
          <p:cNvSpPr>
            <a:spLocks noChangeShapeType="1"/>
          </p:cNvSpPr>
          <p:nvPr/>
        </p:nvSpPr>
        <p:spPr bwMode="auto">
          <a:xfrm>
            <a:off x="2895600" y="5334000"/>
            <a:ext cx="990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3" name="Text Box 31"/>
          <p:cNvSpPr txBox="1">
            <a:spLocks noChangeArrowheads="1"/>
          </p:cNvSpPr>
          <p:nvPr/>
        </p:nvSpPr>
        <p:spPr bwMode="auto">
          <a:xfrm>
            <a:off x="1752600" y="2228851"/>
            <a:ext cx="14478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PCI slots</a:t>
            </a:r>
          </a:p>
        </p:txBody>
      </p:sp>
      <p:sp>
        <p:nvSpPr>
          <p:cNvPr id="125984" name="Line 32"/>
          <p:cNvSpPr>
            <a:spLocks noChangeShapeType="1"/>
          </p:cNvSpPr>
          <p:nvPr/>
        </p:nvSpPr>
        <p:spPr bwMode="auto">
          <a:xfrm>
            <a:off x="2895600" y="5029200"/>
            <a:ext cx="1828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5" name="Text Box 33"/>
          <p:cNvSpPr txBox="1">
            <a:spLocks noChangeArrowheads="1"/>
          </p:cNvSpPr>
          <p:nvPr/>
        </p:nvSpPr>
        <p:spPr bwMode="auto">
          <a:xfrm>
            <a:off x="1524000" y="4724400"/>
            <a:ext cx="13716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I/O Controller</a:t>
            </a:r>
          </a:p>
        </p:txBody>
      </p:sp>
      <p:sp>
        <p:nvSpPr>
          <p:cNvPr id="125986" name="Line 34"/>
          <p:cNvSpPr>
            <a:spLocks noChangeShapeType="1"/>
          </p:cNvSpPr>
          <p:nvPr/>
        </p:nvSpPr>
        <p:spPr bwMode="auto">
          <a:xfrm>
            <a:off x="5638800" y="838200"/>
            <a:ext cx="2819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7" name="Line 35"/>
          <p:cNvSpPr>
            <a:spLocks noChangeShapeType="1"/>
          </p:cNvSpPr>
          <p:nvPr/>
        </p:nvSpPr>
        <p:spPr bwMode="auto">
          <a:xfrm>
            <a:off x="3124200" y="4343400"/>
            <a:ext cx="1295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88" name="Text Box 36"/>
          <p:cNvSpPr txBox="1">
            <a:spLocks noChangeArrowheads="1"/>
          </p:cNvSpPr>
          <p:nvPr/>
        </p:nvSpPr>
        <p:spPr bwMode="auto">
          <a:xfrm>
            <a:off x="1676400" y="4070351"/>
            <a:ext cx="14478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Firmware hub</a:t>
            </a:r>
          </a:p>
        </p:txBody>
      </p:sp>
      <p:sp>
        <p:nvSpPr>
          <p:cNvPr id="125989" name="Line 37"/>
          <p:cNvSpPr>
            <a:spLocks noChangeShapeType="1"/>
          </p:cNvSpPr>
          <p:nvPr/>
        </p:nvSpPr>
        <p:spPr bwMode="auto">
          <a:xfrm>
            <a:off x="3124200" y="1371600"/>
            <a:ext cx="609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125990" name="Text Box 38"/>
          <p:cNvSpPr txBox="1">
            <a:spLocks noChangeArrowheads="1"/>
          </p:cNvSpPr>
          <p:nvPr/>
        </p:nvSpPr>
        <p:spPr bwMode="auto">
          <a:xfrm>
            <a:off x="1981200" y="1098550"/>
            <a:ext cx="1143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500"/>
              <a:t>Audio chip</a:t>
            </a:r>
          </a:p>
        </p:txBody>
      </p:sp>
      <p:sp>
        <p:nvSpPr>
          <p:cNvPr id="125991" name="Text Box 39"/>
          <p:cNvSpPr txBox="1">
            <a:spLocks noChangeArrowheads="1"/>
          </p:cNvSpPr>
          <p:nvPr/>
        </p:nvSpPr>
        <p:spPr bwMode="auto">
          <a:xfrm>
            <a:off x="1600200" y="5791200"/>
            <a:ext cx="4800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100">
                <a:solidFill>
                  <a:schemeClr val="tx2"/>
                </a:solidFill>
              </a:rPr>
              <a:t>Source: Intel® Desktop Board D850MD/D850MV Technical Product Specification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Intel 965 Express Chipset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198D-C08A-411F-8D7B-2F416E7713A2}" type="slidenum">
              <a:rPr lang="en-US" altLang="en-US"/>
              <a:pPr/>
              <a:t>45</a:t>
            </a:fld>
            <a:endParaRPr lang="en-US" altLang="en-US"/>
          </a:p>
        </p:txBody>
      </p:sp>
      <p:pic>
        <p:nvPicPr>
          <p:cNvPr id="147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1"/>
            <a:ext cx="5080000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Video Output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295400"/>
            <a:ext cx="67818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Video controller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on motherboard, or on expansion card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AGP (</a:t>
            </a:r>
            <a:r>
              <a:rPr lang="en-US" altLang="en-US">
                <a:hlinkClick r:id="rId2"/>
              </a:rPr>
              <a:t>accelerated graphics port technology</a:t>
            </a:r>
            <a:r>
              <a:rPr lang="en-US" altLang="en-US"/>
              <a:t>)*</a:t>
            </a:r>
          </a:p>
          <a:p>
            <a:pPr>
              <a:lnSpc>
                <a:spcPct val="90000"/>
              </a:lnSpc>
            </a:pPr>
            <a:r>
              <a:rPr lang="en-US" altLang="en-US"/>
              <a:t>Video memory (VRAM)</a:t>
            </a:r>
          </a:p>
          <a:p>
            <a:pPr>
              <a:lnSpc>
                <a:spcPct val="90000"/>
              </a:lnSpc>
            </a:pPr>
            <a:r>
              <a:rPr lang="en-US" altLang="en-US"/>
              <a:t>Video CRT Display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uses raster scanning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horizontal retrace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vertical retrace</a:t>
            </a:r>
          </a:p>
          <a:p>
            <a:pPr>
              <a:lnSpc>
                <a:spcPct val="90000"/>
              </a:lnSpc>
            </a:pPr>
            <a:r>
              <a:rPr lang="en-US" altLang="en-US"/>
              <a:t>Direct digital LCD monitors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no raster scanning required	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47C4-6D10-4C97-B45F-147B40A836F2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209800" y="5715001"/>
            <a:ext cx="73914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/>
              <a:t>* This link may change over time.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Sample Video Controller (ATI Corp.)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Irvine, Kip R. Assembly Language for x86 Processors 6/e, 2010.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5F57F-778A-40E7-A3C0-ABBA370BCDC3}" type="slidenum">
              <a:rPr lang="en-US" altLang="en-US"/>
              <a:pPr/>
              <a:t>47</a:t>
            </a:fld>
            <a:endParaRPr lang="en-US" altLang="en-US"/>
          </a:p>
        </p:txBody>
      </p:sp>
      <p:pic>
        <p:nvPicPr>
          <p:cNvPr id="126988" name="Picture 1036" descr="ATI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45720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9" name="Text Box 1037"/>
          <p:cNvSpPr txBox="1">
            <a:spLocks noChangeArrowheads="1"/>
          </p:cNvSpPr>
          <p:nvPr/>
        </p:nvSpPr>
        <p:spPr bwMode="auto">
          <a:xfrm>
            <a:off x="1766749" y="2057401"/>
            <a:ext cx="3581400" cy="454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95288" indent="-222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128-bit 3D graphics performance powered by RAGE™ 128 PRO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3D graphics performance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Intelligent TV-Tuner with Digital VCR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Arial" panose="020B0604020202020204" pitchFamily="34" charset="0"/>
              </a:rPr>
              <a:t>TV-ON-DEMAND</a:t>
            </a: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™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Interactive Program Guide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Still image and MPEG-2 motion video capture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Video editing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Hardware DVD video playback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altLang="en-US" sz="1500" dirty="0">
                <a:solidFill>
                  <a:srgbClr val="FFFFFF"/>
                </a:solidFill>
                <a:latin typeface="Verdana" panose="020B0604030504040204" pitchFamily="34" charset="0"/>
              </a:rPr>
              <a:t>Video output to TV or VCR </a:t>
            </a:r>
          </a:p>
          <a:p>
            <a:pPr>
              <a:spcBef>
                <a:spcPct val="50000"/>
              </a:spcBef>
            </a:pPr>
            <a:endParaRPr lang="en-US" altLang="en-US" sz="15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Memory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2451644" y="1447800"/>
            <a:ext cx="7467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1800" dirty="0"/>
              <a:t>ROM</a:t>
            </a:r>
          </a:p>
          <a:p>
            <a:pPr lvl="1"/>
            <a:r>
              <a:rPr lang="en-US" altLang="en-US" dirty="0"/>
              <a:t>read-only memory</a:t>
            </a:r>
          </a:p>
          <a:p>
            <a:r>
              <a:rPr lang="en-US" altLang="en-US" sz="1800" dirty="0"/>
              <a:t>EPROM</a:t>
            </a:r>
          </a:p>
          <a:p>
            <a:pPr lvl="1"/>
            <a:r>
              <a:rPr lang="en-US" altLang="en-US" dirty="0"/>
              <a:t>erasable programmable read-only memory</a:t>
            </a:r>
          </a:p>
          <a:p>
            <a:r>
              <a:rPr lang="en-US" altLang="en-US" sz="1800" dirty="0"/>
              <a:t>Dynamic RAM (DRAM)</a:t>
            </a:r>
          </a:p>
          <a:p>
            <a:pPr lvl="1"/>
            <a:r>
              <a:rPr lang="en-US" altLang="en-US" dirty="0"/>
              <a:t>inexpensive; must be refreshed constantly</a:t>
            </a:r>
          </a:p>
          <a:p>
            <a:r>
              <a:rPr lang="en-US" altLang="en-US" sz="1800" dirty="0"/>
              <a:t>Static RAM (SRAM)</a:t>
            </a:r>
          </a:p>
          <a:p>
            <a:pPr lvl="1"/>
            <a:r>
              <a:rPr lang="en-US" altLang="en-US" dirty="0"/>
              <a:t>expensive; used for cache memory; no refresh required</a:t>
            </a:r>
          </a:p>
          <a:p>
            <a:r>
              <a:rPr lang="en-US" altLang="en-US" sz="1800" dirty="0"/>
              <a:t>Video RAM (VRAM)</a:t>
            </a:r>
          </a:p>
          <a:p>
            <a:pPr lvl="1"/>
            <a:r>
              <a:rPr lang="en-US" altLang="en-US" dirty="0"/>
              <a:t>dual ported; optimized for constant video refresh</a:t>
            </a:r>
          </a:p>
          <a:p>
            <a:r>
              <a:rPr lang="en-US" altLang="en-US" sz="1800" dirty="0"/>
              <a:t>CMOS RAM</a:t>
            </a:r>
          </a:p>
          <a:p>
            <a:pPr lvl="1"/>
            <a:r>
              <a:rPr lang="en-US" altLang="en-US" dirty="0"/>
              <a:t>complimentary metal-oxide semiconductor</a:t>
            </a:r>
          </a:p>
          <a:p>
            <a:pPr lvl="1"/>
            <a:r>
              <a:rPr lang="en-US" altLang="en-US" dirty="0"/>
              <a:t>system setup information</a:t>
            </a:r>
          </a:p>
          <a:p>
            <a:r>
              <a:rPr lang="en-US" altLang="en-US" sz="1800" dirty="0"/>
              <a:t>See: </a:t>
            </a:r>
            <a:r>
              <a:rPr lang="en-US" altLang="en-US" sz="1800" dirty="0">
                <a:hlinkClick r:id="rId2"/>
              </a:rPr>
              <a:t>Intel platform memory</a:t>
            </a:r>
            <a:r>
              <a:rPr lang="en-US" altLang="en-US" sz="1800" dirty="0"/>
              <a:t> (Intel technology brief: link address may change)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DC589-DFAE-44AF-A11A-A986C82D67B7}" type="slidenum">
              <a:rPr lang="en-US" altLang="en-US"/>
              <a:pPr/>
              <a:t>48</a:t>
            </a:fld>
            <a:endParaRPr lang="en-US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Input-Output Ports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2743200" y="1219200"/>
            <a:ext cx="6553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USB (universal serial bus)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intelligent high-speed connection to devices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up to 12 megabits/second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USB hub connects multiple devices</a:t>
            </a:r>
          </a:p>
          <a:p>
            <a:pPr lvl="1">
              <a:lnSpc>
                <a:spcPct val="90000"/>
              </a:lnSpc>
            </a:pPr>
            <a:r>
              <a:rPr lang="en-US" altLang="en-US" i="1"/>
              <a:t>enumeration</a:t>
            </a:r>
            <a:r>
              <a:rPr lang="en-US" altLang="en-US"/>
              <a:t>: computer queries devices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supports </a:t>
            </a:r>
            <a:r>
              <a:rPr lang="en-US" altLang="en-US" i="1"/>
              <a:t>hot</a:t>
            </a:r>
            <a:r>
              <a:rPr lang="en-US" altLang="en-US"/>
              <a:t> connections</a:t>
            </a:r>
          </a:p>
          <a:p>
            <a:pPr>
              <a:lnSpc>
                <a:spcPct val="90000"/>
              </a:lnSpc>
            </a:pPr>
            <a:r>
              <a:rPr lang="en-US" altLang="en-US"/>
              <a:t>Parallel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short cable, high speed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common for printers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bidirectional, parallel data transfer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Intel 8255 controller chip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81A1-2AC0-45BE-B73B-86F335D74C79}" type="slidenum">
              <a:rPr lang="en-US" altLang="en-US"/>
              <a:pPr/>
              <a:t>49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008710" y="452718"/>
            <a:ext cx="7910534" cy="1400530"/>
          </a:xfrm>
        </p:spPr>
        <p:txBody>
          <a:bodyPr/>
          <a:lstStyle/>
          <a:p>
            <a:r>
              <a:rPr lang="en-US" altLang="en-US" dirty="0"/>
              <a:t>Instruction Execution Cycle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2133600"/>
            <a:ext cx="2514600" cy="1828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/>
              <a:t>Fetch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Decode</a:t>
            </a:r>
          </a:p>
          <a:p>
            <a:pPr>
              <a:lnSpc>
                <a:spcPct val="90000"/>
              </a:lnSpc>
            </a:pPr>
            <a:r>
              <a:rPr lang="en-US" altLang="en-US"/>
              <a:t>Fetch operands</a:t>
            </a:r>
          </a:p>
          <a:p>
            <a:pPr>
              <a:lnSpc>
                <a:spcPct val="90000"/>
              </a:lnSpc>
            </a:pPr>
            <a:r>
              <a:rPr lang="en-US" altLang="en-US"/>
              <a:t>Execute </a:t>
            </a:r>
          </a:p>
          <a:p>
            <a:pPr>
              <a:lnSpc>
                <a:spcPct val="90000"/>
              </a:lnSpc>
            </a:pPr>
            <a:r>
              <a:rPr lang="en-US" altLang="en-US"/>
              <a:t>Store output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618-9962-4BD6-B250-D6AEA3ABD7D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5791200" y="1066800"/>
            <a:ext cx="4267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3314700" y="6016992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Instruction Execution Cycle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5791200" y="1066800"/>
            <a:ext cx="4267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27278"/>
            <a:ext cx="6172200" cy="482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Input-Output Ports </a:t>
            </a:r>
            <a:r>
              <a:rPr lang="en-US" altLang="en-US" sz="2400"/>
              <a:t>(cont)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371600"/>
            <a:ext cx="7086600" cy="3352800"/>
          </a:xfrm>
        </p:spPr>
        <p:txBody>
          <a:bodyPr/>
          <a:lstStyle/>
          <a:p>
            <a:r>
              <a:rPr lang="en-US" altLang="en-US"/>
              <a:t>Serial</a:t>
            </a:r>
          </a:p>
          <a:p>
            <a:pPr lvl="1"/>
            <a:r>
              <a:rPr lang="en-US" altLang="en-US"/>
              <a:t>RS-232 serial port</a:t>
            </a:r>
          </a:p>
          <a:p>
            <a:pPr lvl="1"/>
            <a:r>
              <a:rPr lang="en-US" altLang="en-US"/>
              <a:t>one bit at a time</a:t>
            </a:r>
          </a:p>
          <a:p>
            <a:pPr lvl="1"/>
            <a:r>
              <a:rPr lang="en-US" altLang="en-US"/>
              <a:t>uses long cables and modems</a:t>
            </a:r>
          </a:p>
          <a:p>
            <a:pPr lvl="1"/>
            <a:r>
              <a:rPr lang="en-US" altLang="en-US"/>
              <a:t>16550 UART (universal asynchronous receiver transmitter)</a:t>
            </a:r>
          </a:p>
          <a:p>
            <a:pPr lvl="1"/>
            <a:r>
              <a:rPr lang="en-US" altLang="en-US"/>
              <a:t>programmable in assembly language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5BD-63A7-4DCD-89F8-ACA8333BA096}" type="slidenum">
              <a:rPr lang="en-US" altLang="en-US"/>
              <a:pPr/>
              <a:t>50</a:t>
            </a:fld>
            <a:endParaRPr lang="en-US" alt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Device Interfaces</a:t>
            </a:r>
            <a:endParaRPr lang="en-US" altLang="en-US" sz="240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1371600"/>
            <a:ext cx="77724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ATA host adapters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intelligent drive electronics (hard drive, CDROM)</a:t>
            </a:r>
          </a:p>
          <a:p>
            <a:pPr>
              <a:lnSpc>
                <a:spcPct val="90000"/>
              </a:lnSpc>
            </a:pPr>
            <a:r>
              <a:rPr lang="en-US" altLang="en-US"/>
              <a:t>SATA (Serial ATA)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inexpensive, fast, bidirectional</a:t>
            </a:r>
          </a:p>
          <a:p>
            <a:pPr>
              <a:lnSpc>
                <a:spcPct val="90000"/>
              </a:lnSpc>
            </a:pPr>
            <a:r>
              <a:rPr lang="en-US" altLang="en-US"/>
              <a:t>FireWire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high speed (800 MB/sec), many devices at once</a:t>
            </a:r>
          </a:p>
          <a:p>
            <a:pPr>
              <a:lnSpc>
                <a:spcPct val="90000"/>
              </a:lnSpc>
            </a:pPr>
            <a:r>
              <a:rPr lang="en-US" altLang="en-US"/>
              <a:t>Bluetooth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small amounts of data, short distances, low power usage</a:t>
            </a:r>
          </a:p>
          <a:p>
            <a:pPr>
              <a:lnSpc>
                <a:spcPct val="90000"/>
              </a:lnSpc>
            </a:pPr>
            <a:r>
              <a:rPr lang="en-US" altLang="en-US"/>
              <a:t>Wi-Fi (wireless Ethernet)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IEEE 802.11 standard, faster than Bluetooth</a:t>
            </a:r>
          </a:p>
          <a:p>
            <a:pPr lvl="1">
              <a:lnSpc>
                <a:spcPct val="90000"/>
              </a:lnSpc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437E3-6E91-4B9B-8E81-079523CFCC5F}" type="slidenum">
              <a:rPr lang="en-US" altLang="en-US"/>
              <a:pPr/>
              <a:t>51</a:t>
            </a:fld>
            <a:endParaRPr lang="en-US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What's Next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3505200" y="1600200"/>
            <a:ext cx="6172200" cy="2971800"/>
          </a:xfrm>
        </p:spPr>
        <p:txBody>
          <a:bodyPr/>
          <a:lstStyle/>
          <a:p>
            <a:r>
              <a:rPr lang="en-US" altLang="en-US" sz="2200"/>
              <a:t>General Concepts</a:t>
            </a:r>
          </a:p>
          <a:p>
            <a:r>
              <a:rPr lang="en-US" altLang="en-US" sz="2200"/>
              <a:t>IA-32 Processor Architecture</a:t>
            </a:r>
          </a:p>
          <a:p>
            <a:r>
              <a:rPr lang="en-US" altLang="en-US" sz="2200"/>
              <a:t>IA-32 Memory Management</a:t>
            </a:r>
          </a:p>
          <a:p>
            <a:r>
              <a:rPr lang="en-US" altLang="en-US" sz="2200"/>
              <a:t>Components of an IA-32 Microcomputer</a:t>
            </a:r>
          </a:p>
          <a:p>
            <a:r>
              <a:rPr lang="en-US" altLang="en-US" sz="2200" b="1">
                <a:solidFill>
                  <a:schemeClr val="tx2"/>
                </a:solidFill>
              </a:rPr>
              <a:t>Input-Output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67D8-32B9-441B-8397-6C12EF0B8FCB}" type="slidenum">
              <a:rPr lang="en-US" altLang="en-US"/>
              <a:pPr/>
              <a:t>52</a:t>
            </a:fld>
            <a:endParaRPr lang="en-US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Levels of Input-Output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Level 3: High-level language function</a:t>
            </a:r>
          </a:p>
          <a:p>
            <a:pPr lvl="1"/>
            <a:r>
              <a:rPr lang="en-US" altLang="en-US" sz="2000"/>
              <a:t>examples: C++, Java</a:t>
            </a:r>
          </a:p>
          <a:p>
            <a:pPr lvl="1"/>
            <a:r>
              <a:rPr lang="en-US" altLang="en-US" sz="2000"/>
              <a:t>portable, convenient, not always the fastest</a:t>
            </a:r>
          </a:p>
          <a:p>
            <a:r>
              <a:rPr lang="en-US" altLang="en-US"/>
              <a:t>Level 2: Operating system</a:t>
            </a:r>
          </a:p>
          <a:p>
            <a:pPr lvl="1"/>
            <a:r>
              <a:rPr lang="en-US" altLang="en-US" sz="2000"/>
              <a:t>Application Programming Interface (API)</a:t>
            </a:r>
          </a:p>
          <a:p>
            <a:pPr lvl="1"/>
            <a:r>
              <a:rPr lang="en-US" altLang="en-US" sz="2000"/>
              <a:t>extended capabilities, lots of details to master</a:t>
            </a:r>
          </a:p>
          <a:p>
            <a:r>
              <a:rPr lang="en-US" altLang="en-US"/>
              <a:t>Level 1: BIOS</a:t>
            </a:r>
          </a:p>
          <a:p>
            <a:pPr lvl="1"/>
            <a:r>
              <a:rPr lang="en-US" altLang="en-US" sz="2000"/>
              <a:t>drivers that communicate directly with devices</a:t>
            </a:r>
          </a:p>
          <a:p>
            <a:pPr lvl="1"/>
            <a:r>
              <a:rPr lang="en-US" altLang="en-US" sz="2000"/>
              <a:t>OS security may prevent application-level code from working at this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7A25-8180-41A8-897C-FBF05F1DBC83}" type="slidenum">
              <a:rPr lang="en-US" altLang="en-US"/>
              <a:pPr/>
              <a:t>53</a:t>
            </a:fld>
            <a:endParaRPr lang="en-US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Displaying a String of Characters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2133600"/>
            <a:ext cx="2895600" cy="213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/>
              <a:t>When a HLL program displays a string of characters, the following steps take place: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05C6-5621-4534-A3D2-5933B7AA6012}" type="slidenum">
              <a:rPr lang="en-US" altLang="en-US"/>
              <a:pPr/>
              <a:t>54</a:t>
            </a:fld>
            <a:endParaRPr lang="en-US" altLang="en-US"/>
          </a:p>
        </p:txBody>
      </p:sp>
      <p:graphicFrame>
        <p:nvGraphicFramePr>
          <p:cNvPr id="129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855790"/>
              </p:ext>
            </p:extLst>
          </p:nvPr>
        </p:nvGraphicFramePr>
        <p:xfrm>
          <a:off x="6106804" y="2133600"/>
          <a:ext cx="29718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6" name="VISIO" r:id="rId3" imgW="2040840" imgH="2377800" progId="Visio.Drawing.6">
                  <p:embed/>
                </p:oleObj>
              </mc:Choice>
              <mc:Fallback>
                <p:oleObj name="VISIO" r:id="rId3" imgW="2040840" imgH="23778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478" t="-2127" r="5833" b="-4256"/>
                      <a:stretch>
                        <a:fillRect/>
                      </a:stretch>
                    </p:blipFill>
                    <p:spPr bwMode="auto">
                      <a:xfrm>
                        <a:off x="6106804" y="2133600"/>
                        <a:ext cx="2971800" cy="38100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Programming levels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DB502-1DE9-4504-AC99-ECD2CA2BB049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3048000" y="1295401"/>
            <a:ext cx="5486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Assembly language programs can perform input-output at each of the following levels:</a:t>
            </a:r>
          </a:p>
        </p:txBody>
      </p:sp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90801"/>
            <a:ext cx="50101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from Memory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2057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1800" dirty="0"/>
              <a:t>Multiple machine cycles are required when reading from memory, because it responds much more slowly than the CPU. The steps are: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address placed on address bus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Read Line (RD) set low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CPU waits one cycle for memory to respond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Read Line (RD) goes to 1, indicating that the data is on the data bus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061ED-04B2-4073-90C3-47E57D7ECEF7}" type="slidenum">
              <a:rPr lang="en-US" altLang="en-US"/>
              <a:pPr/>
              <a:t>6</a:t>
            </a:fld>
            <a:endParaRPr lang="en-US" altLang="en-US"/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3962400" y="3276601"/>
          <a:ext cx="4692650" cy="255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0" name="VISIO" r:id="rId3" imgW="4692240" imgH="2555280" progId="Visio.Drawing.6">
                  <p:embed/>
                </p:oleObj>
              </mc:Choice>
              <mc:Fallback>
                <p:oleObj name="VISIO" r:id="rId3" imgW="4692240" imgH="25552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276601"/>
                        <a:ext cx="4692650" cy="25558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Memory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447800"/>
            <a:ext cx="7772400" cy="3505200"/>
          </a:xfrm>
        </p:spPr>
        <p:txBody>
          <a:bodyPr/>
          <a:lstStyle/>
          <a:p>
            <a:r>
              <a:rPr lang="en-US" altLang="en-US"/>
              <a:t>High-speed expensive static RAM both inside and outside the CPU.</a:t>
            </a:r>
          </a:p>
          <a:p>
            <a:pPr lvl="1"/>
            <a:r>
              <a:rPr lang="en-US" altLang="en-US"/>
              <a:t>Level-1 cache: inside the CPU</a:t>
            </a:r>
          </a:p>
          <a:p>
            <a:pPr lvl="1"/>
            <a:r>
              <a:rPr lang="en-US" altLang="en-US"/>
              <a:t>Level-2 cache: outside the CPU</a:t>
            </a:r>
          </a:p>
          <a:p>
            <a:r>
              <a:rPr lang="en-US" altLang="en-US"/>
              <a:t>Cache hit: when data to be read is already in cache memory</a:t>
            </a:r>
          </a:p>
          <a:p>
            <a:r>
              <a:rPr lang="en-US" altLang="en-US"/>
              <a:t>Cache miss: when data to be read is not in cache memory.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E674-10CF-4DF0-9E15-B493DC2E2799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9" name="Rectangle 205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How a Program Runs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6C28-6B92-4379-938F-7EA1A07C9BFF}" type="slidenum">
              <a:rPr lang="en-US" altLang="en-US"/>
              <a:pPr/>
              <a:t>8</a:t>
            </a:fld>
            <a:endParaRPr lang="en-US" altLang="en-US"/>
          </a:p>
        </p:txBody>
      </p:sp>
      <p:graphicFrame>
        <p:nvGraphicFramePr>
          <p:cNvPr id="131080" name="Object 2056"/>
          <p:cNvGraphicFramePr>
            <a:graphicFrameLocks noChangeAspect="1"/>
          </p:cNvGraphicFramePr>
          <p:nvPr/>
        </p:nvGraphicFramePr>
        <p:xfrm>
          <a:off x="3352800" y="1143000"/>
          <a:ext cx="54102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45" name="VISIO" r:id="rId3" imgW="3063600" imgH="2473200" progId="Visio.Drawing.6">
                  <p:embed/>
                </p:oleObj>
              </mc:Choice>
              <mc:Fallback>
                <p:oleObj name="VISIO" r:id="rId3" imgW="3063600" imgH="2473200" progId="Visio.Drawing.6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450" t="-1794" r="-1450" b="-2319"/>
                      <a:stretch>
                        <a:fillRect/>
                      </a:stretch>
                    </p:blipFill>
                    <p:spPr bwMode="auto">
                      <a:xfrm>
                        <a:off x="3352800" y="1143000"/>
                        <a:ext cx="5410200" cy="44196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Multitasking</a:t>
            </a:r>
          </a:p>
        </p:txBody>
      </p:sp>
      <p:sp>
        <p:nvSpPr>
          <p:cNvPr id="10752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OS can run multiple programs at the same time.</a:t>
            </a:r>
          </a:p>
          <a:p>
            <a:r>
              <a:rPr lang="en-US" altLang="en-US"/>
              <a:t>Multiple threads of execution within the same program.</a:t>
            </a:r>
          </a:p>
          <a:p>
            <a:r>
              <a:rPr lang="en-US" altLang="en-US"/>
              <a:t>Scheduler utility assigns a given amount of CPU time to each running program.</a:t>
            </a:r>
          </a:p>
          <a:p>
            <a:r>
              <a:rPr lang="en-US" altLang="en-US"/>
              <a:t>Rapid switching of tasks</a:t>
            </a:r>
          </a:p>
          <a:p>
            <a:pPr lvl="1"/>
            <a:r>
              <a:rPr lang="en-US" altLang="en-US"/>
              <a:t>gives illusion that all programs are running at once</a:t>
            </a:r>
          </a:p>
          <a:p>
            <a:pPr lvl="1"/>
            <a:r>
              <a:rPr lang="en-US" altLang="en-US"/>
              <a:t>the processor must support task switching.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A88C0-5721-429A-87BC-AE23C74DD9E6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3783</TotalTime>
  <Words>1850</Words>
  <Application>Microsoft Office PowerPoint</Application>
  <PresentationFormat>Widescreen</PresentationFormat>
  <Paragraphs>426</Paragraphs>
  <Slides>55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Arial</vt:lpstr>
      <vt:lpstr>Calibri</vt:lpstr>
      <vt:lpstr>Century Gothic</vt:lpstr>
      <vt:lpstr>Courier New</vt:lpstr>
      <vt:lpstr>Times New Roman</vt:lpstr>
      <vt:lpstr>Verdana</vt:lpstr>
      <vt:lpstr>Wingdings 3</vt:lpstr>
      <vt:lpstr>Ion</vt:lpstr>
      <vt:lpstr>VISIO</vt:lpstr>
      <vt:lpstr>PowerPoint Presentation</vt:lpstr>
      <vt:lpstr>General Concepts</vt:lpstr>
      <vt:lpstr>Basic Microcomputer Design</vt:lpstr>
      <vt:lpstr>Clock</vt:lpstr>
      <vt:lpstr>Instruction Execution Cycle</vt:lpstr>
      <vt:lpstr>Reading from Memory</vt:lpstr>
      <vt:lpstr>Cache Memory</vt:lpstr>
      <vt:lpstr>How a Program Runs</vt:lpstr>
      <vt:lpstr>Multitasking</vt:lpstr>
      <vt:lpstr>IA-32 Processor Architecture</vt:lpstr>
      <vt:lpstr>Modes of Operation</vt:lpstr>
      <vt:lpstr>Basic Execution Environment</vt:lpstr>
      <vt:lpstr>Addressable Memory</vt:lpstr>
      <vt:lpstr>General-Purpose Registers</vt:lpstr>
      <vt:lpstr>Accessing Parts of Registers</vt:lpstr>
      <vt:lpstr>Index and Base Registers</vt:lpstr>
      <vt:lpstr>Some Specialized Register Uses (1 of 2)</vt:lpstr>
      <vt:lpstr>Some Specialized Register Uses (2 of 2)</vt:lpstr>
      <vt:lpstr>Status Flags</vt:lpstr>
      <vt:lpstr>Floating-Point, MMX, XMM Registers</vt:lpstr>
      <vt:lpstr>Intel Microprocessor History</vt:lpstr>
      <vt:lpstr>Early Intel Microprocessors</vt:lpstr>
      <vt:lpstr>The IBM-AT</vt:lpstr>
      <vt:lpstr>Intel IA-32 Family</vt:lpstr>
      <vt:lpstr>64-bit Processors</vt:lpstr>
      <vt:lpstr>Intel Technologies</vt:lpstr>
      <vt:lpstr>Intel Processor Families</vt:lpstr>
      <vt:lpstr>CISC and RISC</vt:lpstr>
      <vt:lpstr>What's Next</vt:lpstr>
      <vt:lpstr>IA-32 Memory Management</vt:lpstr>
      <vt:lpstr>Real-Address mode</vt:lpstr>
      <vt:lpstr>Segmented Memory</vt:lpstr>
      <vt:lpstr>Calculating Linear Addresses</vt:lpstr>
      <vt:lpstr>Your turn . . .</vt:lpstr>
      <vt:lpstr>Your turn . . .</vt:lpstr>
      <vt:lpstr>Protected Mode (1 of 2)</vt:lpstr>
      <vt:lpstr>Protected mode (2 of 2)</vt:lpstr>
      <vt:lpstr>Flat Segment Model</vt:lpstr>
      <vt:lpstr>Multi-Segment Model</vt:lpstr>
      <vt:lpstr>Paging</vt:lpstr>
      <vt:lpstr>What's Next</vt:lpstr>
      <vt:lpstr>Components of an IA-32 Microcomputer</vt:lpstr>
      <vt:lpstr>Motherboard</vt:lpstr>
      <vt:lpstr>Intel D850MD Motherboard</vt:lpstr>
      <vt:lpstr>Intel 965 Express Chipset</vt:lpstr>
      <vt:lpstr>Video Output</vt:lpstr>
      <vt:lpstr>Sample Video Controller (ATI Corp.)</vt:lpstr>
      <vt:lpstr>Memory</vt:lpstr>
      <vt:lpstr>Input-Output Ports</vt:lpstr>
      <vt:lpstr>Input-Output Ports (cont)</vt:lpstr>
      <vt:lpstr>Device Interfaces</vt:lpstr>
      <vt:lpstr>What's Next</vt:lpstr>
      <vt:lpstr>Levels of Input-Output</vt:lpstr>
      <vt:lpstr>Displaying a String of Characters</vt:lpstr>
      <vt:lpstr>Programming levels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subject>IA-32 Processor Architecture</dc:subject>
  <dc:creator>Kip Irvine</dc:creator>
  <cp:lastModifiedBy>soft tech</cp:lastModifiedBy>
  <cp:revision>477</cp:revision>
  <cp:lastPrinted>1601-01-01T00:00:00Z</cp:lastPrinted>
  <dcterms:created xsi:type="dcterms:W3CDTF">2002-05-30T02:31:33Z</dcterms:created>
  <dcterms:modified xsi:type="dcterms:W3CDTF">2019-10-17T09:51:04Z</dcterms:modified>
</cp:coreProperties>
</file>